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Lora"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9d33656bd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9d33656bd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Lora"/>
                <a:ea typeface="Lora"/>
                <a:cs typeface="Lora"/>
                <a:sym typeface="Lora"/>
              </a:rPr>
              <a:t>In the 1980s it was determined that the United States was in a state of educational turmoil and intervention was necessary. Several rallied and started working towards standards based   reform to improve the academic state of the nation. While there is no wording in the Constitution giving power to the federal government over education, it is their job at the national level to  urge states along the path to better education. Standards based reform will improve education for the better by improving what is taught, how students learn, and how students teach.</a:t>
            </a:r>
            <a:endParaRPr sz="1400">
              <a:solidFill>
                <a:schemeClr val="dk1"/>
              </a:solidFill>
              <a:latin typeface="Lora"/>
              <a:ea typeface="Lora"/>
              <a:cs typeface="Lora"/>
              <a:sym typeface="Lora"/>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191-192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9bc4ce62b4_1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9bc4ce62b4_1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595959"/>
                </a:solidFill>
                <a:latin typeface="Lora"/>
                <a:ea typeface="Lora"/>
                <a:cs typeface="Lora"/>
                <a:sym typeface="Lora"/>
              </a:rPr>
              <a:t>In the 1980s, George W. Bush recognized states could not bring about necessary federal changes on their own and believed there needed to be national standards in core subject areas. The Bush administration called for voluntary testing in grades 4, 8, and 12. </a:t>
            </a:r>
            <a:endParaRPr sz="1300">
              <a:solidFill>
                <a:srgbClr val="595959"/>
              </a:solidFill>
              <a:latin typeface="Lora"/>
              <a:ea typeface="Lora"/>
              <a:cs typeface="Lora"/>
              <a:sym typeface="Lora"/>
            </a:endParaRPr>
          </a:p>
          <a:p>
            <a:pPr marL="0" lvl="0" indent="0" algn="l" rtl="0">
              <a:spcBef>
                <a:spcPts val="160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193</a:t>
            </a:r>
            <a:endParaRPr sz="1300">
              <a:solidFill>
                <a:srgbClr val="595959"/>
              </a:solidFill>
              <a:latin typeface="Lora"/>
              <a:ea typeface="Lora"/>
              <a:cs typeface="Lora"/>
              <a:sym typeface="Lor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9bc4ce62b4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9bc4ce62b4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No Child Left Behind Act was implemented to ensure all students were receiving a quality education. Assessments were implemented as a way to monitor yearly progress for every student in the districts.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194-195</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bc4ce62b4_13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9bc4ce62b4_13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Standard- Base reform is meant to be objective when compared to other students’ work and progress, rather than subjective. </a:t>
            </a:r>
            <a:endParaRPr/>
          </a:p>
          <a:p>
            <a:pPr marL="0" lvl="0" indent="0" algn="l" rtl="0">
              <a:spcBef>
                <a:spcPts val="0"/>
              </a:spcBef>
              <a:spcAft>
                <a:spcPts val="0"/>
              </a:spcAft>
              <a:buNone/>
            </a:pPr>
            <a:endParaRPr/>
          </a:p>
          <a:p>
            <a:pPr marL="0" lvl="0" indent="0" algn="l" rtl="0">
              <a:spcBef>
                <a:spcPts val="0"/>
              </a:spcBef>
              <a:spcAft>
                <a:spcPts val="0"/>
              </a:spcAft>
              <a:buNone/>
            </a:pPr>
            <a:r>
              <a:rPr lang="en"/>
              <a:t>Proponents argue that </a:t>
            </a:r>
            <a:r>
              <a:rPr lang="en">
                <a:solidFill>
                  <a:schemeClr val="dk1"/>
                </a:solidFill>
                <a:latin typeface="Lora"/>
                <a:ea typeface="Lora"/>
                <a:cs typeface="Lora"/>
                <a:sym typeface="Lora"/>
              </a:rPr>
              <a:t>standardized testing = scientific base necessary to support the art of teaching.</a:t>
            </a:r>
            <a:endParaRPr>
              <a:solidFill>
                <a:schemeClr val="dk1"/>
              </a:solidFill>
              <a:latin typeface="Lora"/>
              <a:ea typeface="Lora"/>
              <a:cs typeface="Lora"/>
              <a:sym typeface="Lora"/>
            </a:endParaRPr>
          </a:p>
          <a:p>
            <a:pPr marL="0" lvl="0" indent="0" algn="l" rtl="0">
              <a:spcBef>
                <a:spcPts val="0"/>
              </a:spcBef>
              <a:spcAft>
                <a:spcPts val="0"/>
              </a:spcAft>
              <a:buNone/>
            </a:pPr>
            <a:endParaRPr>
              <a:solidFill>
                <a:schemeClr val="dk1"/>
              </a:solidFill>
              <a:latin typeface="Lora"/>
              <a:ea typeface="Lora"/>
              <a:cs typeface="Lora"/>
              <a:sym typeface="Lora"/>
            </a:endParaRPr>
          </a:p>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197</a:t>
            </a:r>
            <a:endParaRPr>
              <a:solidFill>
                <a:schemeClr val="dk1"/>
              </a:solidFill>
              <a:latin typeface="Lora"/>
              <a:ea typeface="Lora"/>
              <a:cs typeface="Lora"/>
              <a:sym typeface="Lor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bc4ce62b4_15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bc4ce62b4_15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rgbClr val="595959"/>
                </a:solidFill>
                <a:latin typeface="Lora"/>
                <a:ea typeface="Lora"/>
                <a:cs typeface="Lora"/>
                <a:sym typeface="Lora"/>
              </a:rPr>
              <a:t>President Obama stated “We will support the development and use of a new generation of assessments that are aligned with college and career ready standards, to better determine whether students have acquired the skills they need for success.”</a:t>
            </a:r>
            <a:endParaRPr>
              <a:solidFill>
                <a:srgbClr val="595959"/>
              </a:solidFill>
              <a:latin typeface="Lora"/>
              <a:ea typeface="Lora"/>
              <a:cs typeface="Lora"/>
              <a:sym typeface="Lora"/>
            </a:endParaRPr>
          </a:p>
          <a:p>
            <a:pPr marL="0" lvl="0" indent="0" algn="l" rtl="0">
              <a:spcBef>
                <a:spcPts val="160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198-199</a:t>
            </a:r>
            <a:endParaRPr>
              <a:solidFill>
                <a:srgbClr val="595959"/>
              </a:solidFill>
              <a:latin typeface="Lora"/>
              <a:ea typeface="Lora"/>
              <a:cs typeface="Lora"/>
              <a:sym typeface="Lora"/>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bc4ce62b4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bc4ce62b4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199-200</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Learning to read. [Photograph]. Retrieved from Encyclopædia Britannica ImageQuest.https://quest.eb.com/search/132_1553094/1/132_1553094/cite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9bc4ce62b4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9bc4ce62b4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latin typeface="Lora"/>
                <a:ea typeface="Lora"/>
                <a:cs typeface="Lora"/>
                <a:sym typeface="Lora"/>
              </a:rPr>
              <a:t>Standards-based reforms should be treated with suspicion. Who is truly benefiting and who is pushing agendas? Standards-based reform was pushed to pursue political agendas while ignoring the real problem with education Standards-based reform. It’s more likely to discourage teachers and administrators while doing little to help the students .</a:t>
            </a:r>
            <a:endParaRPr sz="1400">
              <a:solidFill>
                <a:schemeClr val="dk1"/>
              </a:solidFill>
              <a:latin typeface="Lora"/>
              <a:ea typeface="Lora"/>
              <a:cs typeface="Lora"/>
              <a:sym typeface="Lora"/>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9bc4ce62b4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9bc4ce62b4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Sir Ken Robinson describes how testing should be considered rather than how it is perceived.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p.201</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9bc4ce62b4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9bc4ce62b4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Nelson, J.L., Palonsky, S.B., &amp; McCarthy, M.R. (2013). </a:t>
            </a:r>
            <a:r>
              <a:rPr lang="en" i="1"/>
              <a:t>Critical Issues in Education: Dialogues and Dialectics. </a:t>
            </a:r>
            <a:r>
              <a:rPr lang="en"/>
              <a:t>Long Grove, IL: Waveland Press, Inc. p. 202-203</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9bc4ce62b4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9bc4ce62b4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204-205</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Image: from pixabay</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9bc4ce62b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9bc4ce62b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Think about the percent of students who drop out of school. With this rate of dropouts what could it mean for standardized education?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206-208</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9bc4ce62b4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9bc4ce62b4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Nelson, J.L., Palonsky, S.B., &amp; McCarthy, M.R. (2013). </a:t>
            </a:r>
            <a:r>
              <a:rPr lang="en" i="1">
                <a:solidFill>
                  <a:schemeClr val="dk1"/>
                </a:solidFill>
              </a:rPr>
              <a:t>Critical Issues in Education: Dialogues and Dialectics. </a:t>
            </a:r>
            <a:r>
              <a:rPr lang="en">
                <a:solidFill>
                  <a:schemeClr val="dk1"/>
                </a:solidFill>
              </a:rPr>
              <a:t>Long Grove, IL: Waveland Press, Inc. p. 208-209</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9d33656bd1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9d33656bd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D0E0E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padlet.com/lmiddlebrooks/ggxkjfqlmgw9p7r9"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vizia.co/videos/230ea87dea3146c1f1f2ce/share"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www.c-span.org/video/?9229-1/presidential-addres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eric.ed.gov/?id=ED327985"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pbs.org/wgbh/pages/frontline/shows/schools/nochild/nclb.html"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s://www2.ed.gov/nclb/overview/intro/4pillars.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nationsreportcard.gov/"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www2.ed.gov/policy/elsec/leg/blueprint/blueprint.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kW-6h0eKqbc"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hyperlink" Target="https://www.ted.com/talks/sir_ken_robinson_changing_education_paradigm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www.youtube.com/watch?v=wX78iKhInsc&amp;list=PLlVXiVGk3TYrNUY8bb156x7ArFxrK8CSS&amp;index=14&amp;t=0s"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wX78iKhInsc&amp;list=PLlVXiVGk3TYrNUY8bb156x7ArFxrK8CSS&amp;index=14&amp;t=0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padlet.com/lmiddlebrooks/2d003760h6t66o5d"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616575" y="604250"/>
            <a:ext cx="8073900" cy="2845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600" u="sng">
                <a:latin typeface="Lora"/>
                <a:ea typeface="Lora"/>
                <a:cs typeface="Lora"/>
                <a:sym typeface="Lora"/>
              </a:rPr>
              <a:t>Chapter 8</a:t>
            </a:r>
            <a:endParaRPr sz="3600" u="sng">
              <a:latin typeface="Lora"/>
              <a:ea typeface="Lora"/>
              <a:cs typeface="Lora"/>
              <a:sym typeface="Lora"/>
            </a:endParaRPr>
          </a:p>
          <a:p>
            <a:pPr marL="0" lvl="0" indent="0" algn="ctr" rtl="0">
              <a:spcBef>
                <a:spcPts val="0"/>
              </a:spcBef>
              <a:spcAft>
                <a:spcPts val="0"/>
              </a:spcAft>
              <a:buNone/>
            </a:pPr>
            <a:endParaRPr sz="1200">
              <a:latin typeface="Lora"/>
              <a:ea typeface="Lora"/>
              <a:cs typeface="Lora"/>
              <a:sym typeface="Lora"/>
            </a:endParaRPr>
          </a:p>
          <a:p>
            <a:pPr marL="0" lvl="0" indent="0" algn="ctr" rtl="0">
              <a:spcBef>
                <a:spcPts val="0"/>
              </a:spcBef>
              <a:spcAft>
                <a:spcPts val="0"/>
              </a:spcAft>
              <a:buNone/>
            </a:pPr>
            <a:r>
              <a:rPr lang="en" sz="3600">
                <a:latin typeface="Lora"/>
                <a:ea typeface="Lora"/>
                <a:cs typeface="Lora"/>
                <a:sym typeface="Lora"/>
              </a:rPr>
              <a:t>Standards- Based Reform: </a:t>
            </a:r>
            <a:br>
              <a:rPr lang="en" sz="3600">
                <a:latin typeface="Lora"/>
                <a:ea typeface="Lora"/>
                <a:cs typeface="Lora"/>
                <a:sym typeface="Lora"/>
              </a:rPr>
            </a:br>
            <a:r>
              <a:rPr lang="en" sz="3600">
                <a:latin typeface="Lora"/>
                <a:ea typeface="Lora"/>
                <a:cs typeface="Lora"/>
                <a:sym typeface="Lora"/>
              </a:rPr>
              <a:t>Real Change or Badly Flawed Policy?</a:t>
            </a:r>
            <a:endParaRPr sz="3600">
              <a:latin typeface="Lora"/>
              <a:ea typeface="Lora"/>
              <a:cs typeface="Lora"/>
              <a:sym typeface="Lora"/>
            </a:endParaRPr>
          </a:p>
        </p:txBody>
      </p:sp>
      <p:pic>
        <p:nvPicPr>
          <p:cNvPr id="55" name="Google Shape;55;p13"/>
          <p:cNvPicPr preferRelativeResize="0"/>
          <p:nvPr/>
        </p:nvPicPr>
        <p:blipFill>
          <a:blip r:embed="rId3">
            <a:alphaModFix/>
          </a:blip>
          <a:stretch>
            <a:fillRect/>
          </a:stretch>
        </p:blipFill>
        <p:spPr>
          <a:xfrm>
            <a:off x="7508375" y="3616975"/>
            <a:ext cx="1436998" cy="1437002"/>
          </a:xfrm>
          <a:prstGeom prst="rect">
            <a:avLst/>
          </a:prstGeom>
          <a:noFill/>
          <a:ln>
            <a:noFill/>
          </a:ln>
        </p:spPr>
      </p:pic>
      <p:sp>
        <p:nvSpPr>
          <p:cNvPr id="56" name="Google Shape;56;p13"/>
          <p:cNvSpPr txBox="1"/>
          <p:nvPr/>
        </p:nvSpPr>
        <p:spPr>
          <a:xfrm>
            <a:off x="294625" y="4494650"/>
            <a:ext cx="7110600" cy="43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Scan the QR Code with your phone or click </a:t>
            </a:r>
            <a:r>
              <a:rPr lang="en" b="1" u="sng">
                <a:solidFill>
                  <a:schemeClr val="hlink"/>
                </a:solidFill>
                <a:hlinkClick r:id="rId4"/>
              </a:rPr>
              <a:t>HERE</a:t>
            </a:r>
            <a:r>
              <a:rPr lang="en"/>
              <a:t> to complete a quick preview activity.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76775" y="209675"/>
            <a:ext cx="8655600" cy="9054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700" b="1">
                <a:latin typeface="Lora"/>
                <a:ea typeface="Lora"/>
                <a:cs typeface="Lora"/>
                <a:sym typeface="Lora"/>
              </a:rPr>
              <a:t>Position 1:</a:t>
            </a:r>
            <a:r>
              <a:rPr lang="en" sz="2700">
                <a:latin typeface="Lora"/>
                <a:ea typeface="Lora"/>
                <a:cs typeface="Lora"/>
                <a:sym typeface="Lora"/>
              </a:rPr>
              <a:t> </a:t>
            </a:r>
            <a:br>
              <a:rPr lang="en" sz="2700">
                <a:latin typeface="Lora"/>
                <a:ea typeface="Lora"/>
                <a:cs typeface="Lora"/>
                <a:sym typeface="Lora"/>
              </a:rPr>
            </a:br>
            <a:r>
              <a:rPr lang="en" sz="2000">
                <a:latin typeface="Lora"/>
                <a:ea typeface="Lora"/>
                <a:cs typeface="Lora"/>
                <a:sym typeface="Lora"/>
              </a:rPr>
              <a:t>Standards-Based Reform Promises Quality Education for All Students </a:t>
            </a:r>
            <a:endParaRPr sz="2000">
              <a:latin typeface="Lora"/>
              <a:ea typeface="Lora"/>
              <a:cs typeface="Lora"/>
              <a:sym typeface="Lora"/>
            </a:endParaRPr>
          </a:p>
        </p:txBody>
      </p:sp>
      <p:sp>
        <p:nvSpPr>
          <p:cNvPr id="62" name="Google Shape;62;p14"/>
          <p:cNvSpPr txBox="1"/>
          <p:nvPr/>
        </p:nvSpPr>
        <p:spPr>
          <a:xfrm>
            <a:off x="3949325" y="1221150"/>
            <a:ext cx="4883100" cy="4617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The Federal Government &amp; Education</a:t>
            </a:r>
            <a:endParaRPr sz="2000" b="1">
              <a:latin typeface="Lora"/>
              <a:ea typeface="Lora"/>
              <a:cs typeface="Lora"/>
              <a:sym typeface="Lora"/>
            </a:endParaRPr>
          </a:p>
        </p:txBody>
      </p:sp>
      <p:sp>
        <p:nvSpPr>
          <p:cNvPr id="63" name="Google Shape;63;p14"/>
          <p:cNvSpPr txBox="1"/>
          <p:nvPr/>
        </p:nvSpPr>
        <p:spPr>
          <a:xfrm>
            <a:off x="3949325" y="1682850"/>
            <a:ext cx="4883100" cy="32949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04800" algn="l" rtl="0">
              <a:lnSpc>
                <a:spcPct val="115000"/>
              </a:lnSpc>
              <a:spcBef>
                <a:spcPts val="1200"/>
              </a:spcBef>
              <a:spcAft>
                <a:spcPts val="0"/>
              </a:spcAft>
              <a:buSzPts val="1200"/>
              <a:buFont typeface="Lora"/>
              <a:buChar char="●"/>
            </a:pPr>
            <a:r>
              <a:rPr lang="en" sz="1200">
                <a:latin typeface="Lora"/>
                <a:ea typeface="Lora"/>
                <a:cs typeface="Lora"/>
                <a:sym typeface="Lora"/>
              </a:rPr>
              <a:t>The U.S. Constitution does not delegate power to the federal government to regulate or control education.</a:t>
            </a:r>
            <a:endParaRPr sz="1200">
              <a:latin typeface="Lora"/>
              <a:ea typeface="Lora"/>
              <a:cs typeface="Lora"/>
              <a:sym typeface="Lora"/>
            </a:endParaRPr>
          </a:p>
          <a:p>
            <a:pPr marL="457200" lvl="0" indent="-304800" algn="l" rtl="0">
              <a:lnSpc>
                <a:spcPct val="115000"/>
              </a:lnSpc>
              <a:spcBef>
                <a:spcPts val="0"/>
              </a:spcBef>
              <a:spcAft>
                <a:spcPts val="0"/>
              </a:spcAft>
              <a:buSzPts val="1200"/>
              <a:buFont typeface="Lora"/>
              <a:buChar char="●"/>
            </a:pPr>
            <a:r>
              <a:rPr lang="en" sz="1200">
                <a:latin typeface="Lora"/>
                <a:ea typeface="Lora"/>
                <a:cs typeface="Lora"/>
                <a:sym typeface="Lora"/>
              </a:rPr>
              <a:t>The federal government has played an increasingly important role in education since the founding of the nation.</a:t>
            </a:r>
            <a:endParaRPr sz="1200">
              <a:latin typeface="Lora"/>
              <a:ea typeface="Lora"/>
              <a:cs typeface="Lora"/>
              <a:sym typeface="Lora"/>
            </a:endParaRPr>
          </a:p>
          <a:p>
            <a:pPr marL="914400" lvl="1" indent="-298450" algn="l" rtl="0">
              <a:lnSpc>
                <a:spcPct val="115000"/>
              </a:lnSpc>
              <a:spcBef>
                <a:spcPts val="0"/>
              </a:spcBef>
              <a:spcAft>
                <a:spcPts val="0"/>
              </a:spcAft>
              <a:buSzPts val="1100"/>
              <a:buFont typeface="Lora"/>
              <a:buChar char="○"/>
            </a:pPr>
            <a:r>
              <a:rPr lang="en" sz="1100">
                <a:latin typeface="Lora"/>
                <a:ea typeface="Lora"/>
                <a:cs typeface="Lora"/>
                <a:sym typeface="Lora"/>
              </a:rPr>
              <a:t>Grants of federal land are used to create public schools</a:t>
            </a:r>
            <a:endParaRPr sz="1100">
              <a:latin typeface="Lora"/>
              <a:ea typeface="Lora"/>
              <a:cs typeface="Lora"/>
              <a:sym typeface="Lora"/>
            </a:endParaRPr>
          </a:p>
          <a:p>
            <a:pPr marL="914400" lvl="1" indent="-298450" algn="l" rtl="0">
              <a:lnSpc>
                <a:spcPct val="115000"/>
              </a:lnSpc>
              <a:spcBef>
                <a:spcPts val="0"/>
              </a:spcBef>
              <a:spcAft>
                <a:spcPts val="0"/>
              </a:spcAft>
              <a:buSzPts val="1100"/>
              <a:buFont typeface="Lora"/>
              <a:buChar char="○"/>
            </a:pPr>
            <a:r>
              <a:rPr lang="en" sz="1100" i="1">
                <a:latin typeface="Lora"/>
                <a:ea typeface="Lora"/>
                <a:cs typeface="Lora"/>
                <a:sym typeface="Lora"/>
              </a:rPr>
              <a:t>Brown v. Board</a:t>
            </a:r>
            <a:r>
              <a:rPr lang="en" sz="1100">
                <a:latin typeface="Lora"/>
                <a:ea typeface="Lora"/>
                <a:cs typeface="Lora"/>
                <a:sym typeface="Lora"/>
              </a:rPr>
              <a:t>- largest involvement of federal government in education and addressed the issue of equality in education</a:t>
            </a:r>
            <a:endParaRPr sz="1100">
              <a:latin typeface="Lora"/>
              <a:ea typeface="Lora"/>
              <a:cs typeface="Lora"/>
              <a:sym typeface="Lora"/>
            </a:endParaRPr>
          </a:p>
          <a:p>
            <a:pPr marL="914400" lvl="1" indent="-298450" algn="l" rtl="0">
              <a:lnSpc>
                <a:spcPct val="115000"/>
              </a:lnSpc>
              <a:spcBef>
                <a:spcPts val="0"/>
              </a:spcBef>
              <a:spcAft>
                <a:spcPts val="0"/>
              </a:spcAft>
              <a:buSzPts val="1100"/>
              <a:buFont typeface="Lora"/>
              <a:buChar char="○"/>
            </a:pPr>
            <a:r>
              <a:rPr lang="en" sz="1100">
                <a:latin typeface="Lora"/>
                <a:ea typeface="Lora"/>
                <a:cs typeface="Lora"/>
                <a:sym typeface="Lora"/>
              </a:rPr>
              <a:t>No Child Left Behind Act – addressed the quality of education</a:t>
            </a:r>
            <a:endParaRPr sz="1100">
              <a:latin typeface="Lora"/>
              <a:ea typeface="Lora"/>
              <a:cs typeface="Lora"/>
              <a:sym typeface="Lora"/>
            </a:endParaRPr>
          </a:p>
          <a:p>
            <a:pPr marL="457200" lvl="0" indent="-304800" algn="l" rtl="0">
              <a:lnSpc>
                <a:spcPct val="115000"/>
              </a:lnSpc>
              <a:spcBef>
                <a:spcPts val="0"/>
              </a:spcBef>
              <a:spcAft>
                <a:spcPts val="0"/>
              </a:spcAft>
              <a:buSzPts val="1200"/>
              <a:buFont typeface="Lora"/>
              <a:buChar char="●"/>
            </a:pPr>
            <a:r>
              <a:rPr lang="en" sz="1200">
                <a:latin typeface="Lora"/>
                <a:ea typeface="Lora"/>
                <a:cs typeface="Lora"/>
                <a:sym typeface="Lora"/>
              </a:rPr>
              <a:t>The federal government does not intrude on the states’ control of education, rather urges states to raise the academic bar.</a:t>
            </a:r>
            <a:endParaRPr sz="1200">
              <a:latin typeface="Lora"/>
              <a:ea typeface="Lora"/>
              <a:cs typeface="Lora"/>
              <a:sym typeface="Lora"/>
            </a:endParaRPr>
          </a:p>
          <a:p>
            <a:pPr marL="457200" lvl="0" indent="0" algn="l" rtl="0">
              <a:lnSpc>
                <a:spcPct val="115000"/>
              </a:lnSpc>
              <a:spcBef>
                <a:spcPts val="1200"/>
              </a:spcBef>
              <a:spcAft>
                <a:spcPts val="1200"/>
              </a:spcAft>
              <a:buNone/>
            </a:pPr>
            <a:endParaRPr sz="1200">
              <a:latin typeface="Lora"/>
              <a:ea typeface="Lora"/>
              <a:cs typeface="Lora"/>
              <a:sym typeface="Lora"/>
            </a:endParaRPr>
          </a:p>
        </p:txBody>
      </p:sp>
      <p:sp>
        <p:nvSpPr>
          <p:cNvPr id="64" name="Google Shape;64;p14"/>
          <p:cNvSpPr txBox="1"/>
          <p:nvPr/>
        </p:nvSpPr>
        <p:spPr>
          <a:xfrm>
            <a:off x="380075" y="3820400"/>
            <a:ext cx="3185700" cy="95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t>Watch and interact with the video at this link:</a:t>
            </a:r>
            <a:endParaRPr/>
          </a:p>
          <a:p>
            <a:pPr marL="0" lvl="0" indent="0" algn="ctr" rtl="0">
              <a:spcBef>
                <a:spcPts val="0"/>
              </a:spcBef>
              <a:spcAft>
                <a:spcPts val="0"/>
              </a:spcAft>
              <a:buNone/>
            </a:pPr>
            <a:r>
              <a:rPr lang="en" u="sng">
                <a:solidFill>
                  <a:schemeClr val="hlink"/>
                </a:solidFill>
                <a:hlinkClick r:id="rId3"/>
              </a:rPr>
              <a:t>http://vizia.co/videos/230ea87dea3146c1f1f2ce/share</a:t>
            </a:r>
            <a:r>
              <a:rPr lang="en"/>
              <a:t> </a:t>
            </a:r>
            <a:endParaRPr/>
          </a:p>
        </p:txBody>
      </p:sp>
      <p:pic>
        <p:nvPicPr>
          <p:cNvPr id="65" name="Google Shape;65;p14"/>
          <p:cNvPicPr preferRelativeResize="0"/>
          <p:nvPr/>
        </p:nvPicPr>
        <p:blipFill rotWithShape="1">
          <a:blip r:embed="rId4">
            <a:alphaModFix/>
          </a:blip>
          <a:srcRect l="13705" t="17851" r="55399" b="21450"/>
          <a:stretch/>
        </p:blipFill>
        <p:spPr>
          <a:xfrm>
            <a:off x="233800" y="1377825"/>
            <a:ext cx="3550999" cy="22930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210750" y="100400"/>
            <a:ext cx="8722500" cy="4446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Addressing Deficiencies in Education</a:t>
            </a:r>
            <a:endParaRPr sz="2000" b="1">
              <a:latin typeface="Lora"/>
              <a:ea typeface="Lora"/>
              <a:cs typeface="Lora"/>
              <a:sym typeface="Lora"/>
            </a:endParaRPr>
          </a:p>
        </p:txBody>
      </p:sp>
      <p:sp>
        <p:nvSpPr>
          <p:cNvPr id="71" name="Google Shape;71;p15"/>
          <p:cNvSpPr txBox="1"/>
          <p:nvPr/>
        </p:nvSpPr>
        <p:spPr>
          <a:xfrm>
            <a:off x="227575" y="663950"/>
            <a:ext cx="3717000" cy="20466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b="1" i="1">
                <a:latin typeface="Lora"/>
                <a:ea typeface="Lora"/>
                <a:cs typeface="Lora"/>
                <a:sym typeface="Lora"/>
              </a:rPr>
              <a:t>A Nation at Risk </a:t>
            </a:r>
            <a:r>
              <a:rPr lang="en" b="1">
                <a:latin typeface="Lora"/>
                <a:ea typeface="Lora"/>
                <a:cs typeface="Lora"/>
                <a:sym typeface="Lora"/>
              </a:rPr>
              <a:t>(1983)</a:t>
            </a:r>
            <a:endParaRPr b="1">
              <a:latin typeface="Lora"/>
              <a:ea typeface="Lora"/>
              <a:cs typeface="Lora"/>
              <a:sym typeface="Lora"/>
            </a:endParaRPr>
          </a:p>
          <a:p>
            <a:pPr marL="457200" lvl="0" indent="-292100" algn="l" rtl="0">
              <a:lnSpc>
                <a:spcPct val="115000"/>
              </a:lnSpc>
              <a:spcBef>
                <a:spcPts val="1200"/>
              </a:spcBef>
              <a:spcAft>
                <a:spcPts val="0"/>
              </a:spcAft>
              <a:buClr>
                <a:schemeClr val="dk1"/>
              </a:buClr>
              <a:buSzPts val="1000"/>
              <a:buChar char="●"/>
            </a:pPr>
            <a:r>
              <a:rPr lang="en" sz="1000">
                <a:solidFill>
                  <a:schemeClr val="dk1"/>
                </a:solidFill>
              </a:rPr>
              <a:t>Catalyst for the No Child Left Behind Act</a:t>
            </a:r>
            <a:endParaRPr sz="1000">
              <a:solidFill>
                <a:schemeClr val="dk1"/>
              </a:solidFill>
            </a:endParaRPr>
          </a:p>
          <a:p>
            <a:pPr marL="457200" lvl="0" indent="-292100" algn="l" rtl="0">
              <a:lnSpc>
                <a:spcPct val="115000"/>
              </a:lnSpc>
              <a:spcBef>
                <a:spcPts val="0"/>
              </a:spcBef>
              <a:spcAft>
                <a:spcPts val="0"/>
              </a:spcAft>
              <a:buSzPts val="1000"/>
              <a:buChar char="●"/>
            </a:pPr>
            <a:r>
              <a:rPr lang="en" sz="1000"/>
              <a:t>Call to Action:</a:t>
            </a:r>
            <a:endParaRPr sz="1000"/>
          </a:p>
          <a:p>
            <a:pPr marL="914400" lvl="1" indent="-292100" algn="l" rtl="0">
              <a:lnSpc>
                <a:spcPct val="115000"/>
              </a:lnSpc>
              <a:spcBef>
                <a:spcPts val="0"/>
              </a:spcBef>
              <a:spcAft>
                <a:spcPts val="0"/>
              </a:spcAft>
              <a:buSzPts val="1000"/>
              <a:buChar char="○"/>
            </a:pPr>
            <a:r>
              <a:rPr lang="en" sz="1000"/>
              <a:t>Improve education for all students by establishing world class national standards in core subject areas</a:t>
            </a:r>
            <a:endParaRPr sz="1000"/>
          </a:p>
          <a:p>
            <a:pPr marL="914400" lvl="1" indent="-292100" algn="l" rtl="0">
              <a:lnSpc>
                <a:spcPct val="115000"/>
              </a:lnSpc>
              <a:spcBef>
                <a:spcPts val="0"/>
              </a:spcBef>
              <a:spcAft>
                <a:spcPts val="0"/>
              </a:spcAft>
              <a:buSzPts val="1000"/>
              <a:buChar char="○"/>
            </a:pPr>
            <a:r>
              <a:rPr lang="en" sz="1000"/>
              <a:t>Develop higher standards</a:t>
            </a:r>
            <a:endParaRPr sz="1000"/>
          </a:p>
          <a:p>
            <a:pPr marL="914400" lvl="1" indent="-292100" algn="l" rtl="0">
              <a:lnSpc>
                <a:spcPct val="115000"/>
              </a:lnSpc>
              <a:spcBef>
                <a:spcPts val="0"/>
              </a:spcBef>
              <a:spcAft>
                <a:spcPts val="0"/>
              </a:spcAft>
              <a:buSzPts val="1000"/>
              <a:buChar char="○"/>
            </a:pPr>
            <a:r>
              <a:rPr lang="en" sz="1000"/>
              <a:t>Measure student progress more systematically </a:t>
            </a:r>
            <a:endParaRPr sz="1000"/>
          </a:p>
          <a:p>
            <a:pPr marL="457200" lvl="0" indent="0" algn="l" rtl="0">
              <a:lnSpc>
                <a:spcPct val="115000"/>
              </a:lnSpc>
              <a:spcBef>
                <a:spcPts val="1200"/>
              </a:spcBef>
              <a:spcAft>
                <a:spcPts val="1200"/>
              </a:spcAft>
              <a:buNone/>
            </a:pPr>
            <a:endParaRPr/>
          </a:p>
        </p:txBody>
      </p:sp>
      <p:sp>
        <p:nvSpPr>
          <p:cNvPr id="72" name="Google Shape;72;p15"/>
          <p:cNvSpPr txBox="1"/>
          <p:nvPr/>
        </p:nvSpPr>
        <p:spPr>
          <a:xfrm>
            <a:off x="4259825" y="589363"/>
            <a:ext cx="4633800" cy="33474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b="1" i="1">
                <a:latin typeface="Lora"/>
                <a:ea typeface="Lora"/>
                <a:cs typeface="Lora"/>
                <a:sym typeface="Lora"/>
              </a:rPr>
              <a:t>America 2000</a:t>
            </a:r>
            <a:r>
              <a:rPr lang="en" b="1">
                <a:latin typeface="Lora"/>
                <a:ea typeface="Lora"/>
                <a:cs typeface="Lora"/>
                <a:sym typeface="Lora"/>
              </a:rPr>
              <a:t> (1989)</a:t>
            </a:r>
            <a:br>
              <a:rPr lang="en" b="1" i="1">
                <a:latin typeface="Lora"/>
                <a:ea typeface="Lora"/>
                <a:cs typeface="Lora"/>
                <a:sym typeface="Lora"/>
              </a:rPr>
            </a:br>
            <a:r>
              <a:rPr lang="en" i="1">
                <a:latin typeface="Lora"/>
                <a:ea typeface="Lora"/>
                <a:cs typeface="Lora"/>
                <a:sym typeface="Lora"/>
              </a:rPr>
              <a:t>President Bush’s Administration (1989)</a:t>
            </a:r>
            <a:endParaRPr i="1">
              <a:latin typeface="Lora"/>
              <a:ea typeface="Lora"/>
              <a:cs typeface="Lora"/>
              <a:sym typeface="Lora"/>
            </a:endParaRPr>
          </a:p>
          <a:p>
            <a:pPr marL="457200" lvl="0" indent="-292100" algn="l" rtl="0">
              <a:lnSpc>
                <a:spcPct val="115000"/>
              </a:lnSpc>
              <a:spcBef>
                <a:spcPts val="1200"/>
              </a:spcBef>
              <a:spcAft>
                <a:spcPts val="0"/>
              </a:spcAft>
              <a:buClr>
                <a:schemeClr val="dk1"/>
              </a:buClr>
              <a:buSzPts val="1000"/>
              <a:buChar char="●"/>
            </a:pPr>
            <a:r>
              <a:rPr lang="en" sz="1000">
                <a:solidFill>
                  <a:schemeClr val="dk1"/>
                </a:solidFill>
              </a:rPr>
              <a:t>Outlines six National Goals for Education </a:t>
            </a:r>
            <a:endParaRPr sz="1000">
              <a:solidFill>
                <a:schemeClr val="dk1"/>
              </a:solidFill>
            </a:endParaRPr>
          </a:p>
          <a:p>
            <a:pPr marL="914400" lvl="0" indent="-292100" algn="l" rtl="0">
              <a:lnSpc>
                <a:spcPct val="115000"/>
              </a:lnSpc>
              <a:spcBef>
                <a:spcPts val="0"/>
              </a:spcBef>
              <a:spcAft>
                <a:spcPts val="0"/>
              </a:spcAft>
              <a:buClr>
                <a:schemeClr val="dk1"/>
              </a:buClr>
              <a:buSzPts val="1000"/>
              <a:buAutoNum type="arabicPeriod"/>
            </a:pPr>
            <a:r>
              <a:rPr lang="en" sz="1000">
                <a:solidFill>
                  <a:schemeClr val="dk1"/>
                </a:solidFill>
              </a:rPr>
              <a:t>All children will start school ready to learn</a:t>
            </a:r>
            <a:endParaRPr sz="1000">
              <a:solidFill>
                <a:schemeClr val="dk1"/>
              </a:solidFill>
            </a:endParaRPr>
          </a:p>
          <a:p>
            <a:pPr marL="914400" lvl="0" indent="-292100" algn="l" rtl="0">
              <a:lnSpc>
                <a:spcPct val="115000"/>
              </a:lnSpc>
              <a:spcBef>
                <a:spcPts val="0"/>
              </a:spcBef>
              <a:spcAft>
                <a:spcPts val="0"/>
              </a:spcAft>
              <a:buClr>
                <a:schemeClr val="dk1"/>
              </a:buClr>
              <a:buSzPts val="1000"/>
              <a:buAutoNum type="arabicPeriod"/>
            </a:pPr>
            <a:r>
              <a:rPr lang="en" sz="1000">
                <a:solidFill>
                  <a:schemeClr val="dk1"/>
                </a:solidFill>
              </a:rPr>
              <a:t>The high school graduation rate will increase to at least 90%</a:t>
            </a:r>
            <a:endParaRPr sz="1000">
              <a:solidFill>
                <a:schemeClr val="dk1"/>
              </a:solidFill>
            </a:endParaRPr>
          </a:p>
          <a:p>
            <a:pPr marL="914400" lvl="0" indent="-292100" algn="l" rtl="0">
              <a:lnSpc>
                <a:spcPct val="115000"/>
              </a:lnSpc>
              <a:spcBef>
                <a:spcPts val="0"/>
              </a:spcBef>
              <a:spcAft>
                <a:spcPts val="0"/>
              </a:spcAft>
              <a:buClr>
                <a:schemeClr val="dk1"/>
              </a:buClr>
              <a:buSzPts val="1000"/>
              <a:buAutoNum type="arabicPeriod"/>
            </a:pPr>
            <a:r>
              <a:rPr lang="en" sz="1000">
                <a:solidFill>
                  <a:schemeClr val="dk1"/>
                </a:solidFill>
              </a:rPr>
              <a:t>All students in grades 4, 8, and 12 will demonstrate competency in English, math, science, civics, foreign language, economics, arts, history, and geography</a:t>
            </a:r>
            <a:endParaRPr sz="1000">
              <a:solidFill>
                <a:schemeClr val="dk1"/>
              </a:solidFill>
            </a:endParaRPr>
          </a:p>
          <a:p>
            <a:pPr marL="914400" lvl="0" indent="-292100" algn="l" rtl="0">
              <a:lnSpc>
                <a:spcPct val="115000"/>
              </a:lnSpc>
              <a:spcBef>
                <a:spcPts val="0"/>
              </a:spcBef>
              <a:spcAft>
                <a:spcPts val="0"/>
              </a:spcAft>
              <a:buClr>
                <a:schemeClr val="dk1"/>
              </a:buClr>
              <a:buSzPts val="1000"/>
              <a:buAutoNum type="arabicPeriod"/>
            </a:pPr>
            <a:r>
              <a:rPr lang="en" sz="1000">
                <a:solidFill>
                  <a:schemeClr val="dk1"/>
                </a:solidFill>
              </a:rPr>
              <a:t>U.S. students will be first in math and science achievement.</a:t>
            </a:r>
            <a:endParaRPr sz="1000">
              <a:solidFill>
                <a:schemeClr val="dk1"/>
              </a:solidFill>
            </a:endParaRPr>
          </a:p>
          <a:p>
            <a:pPr marL="914400" lvl="0" indent="-292100" algn="l" rtl="0">
              <a:lnSpc>
                <a:spcPct val="115000"/>
              </a:lnSpc>
              <a:spcBef>
                <a:spcPts val="0"/>
              </a:spcBef>
              <a:spcAft>
                <a:spcPts val="0"/>
              </a:spcAft>
              <a:buClr>
                <a:schemeClr val="dk1"/>
              </a:buClr>
              <a:buSzPts val="1000"/>
              <a:buAutoNum type="arabicPeriod"/>
            </a:pPr>
            <a:r>
              <a:rPr lang="en" sz="1000">
                <a:solidFill>
                  <a:schemeClr val="dk1"/>
                </a:solidFill>
              </a:rPr>
              <a:t>Every adult will be literate.</a:t>
            </a:r>
            <a:endParaRPr sz="1000">
              <a:solidFill>
                <a:schemeClr val="dk1"/>
              </a:solidFill>
            </a:endParaRPr>
          </a:p>
          <a:p>
            <a:pPr marL="914400" lvl="0" indent="-292100" algn="l" rtl="0">
              <a:lnSpc>
                <a:spcPct val="115000"/>
              </a:lnSpc>
              <a:spcBef>
                <a:spcPts val="0"/>
              </a:spcBef>
              <a:spcAft>
                <a:spcPts val="0"/>
              </a:spcAft>
              <a:buClr>
                <a:schemeClr val="dk1"/>
              </a:buClr>
              <a:buSzPts val="1000"/>
              <a:buAutoNum type="arabicPeriod"/>
            </a:pPr>
            <a:r>
              <a:rPr lang="en" sz="1000">
                <a:solidFill>
                  <a:schemeClr val="dk1"/>
                </a:solidFill>
              </a:rPr>
              <a:t>Every school in the United States will be free of drugs and violence and the unauthorized presence of firearms and alcohol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Additional Goals added in 1994</a:t>
            </a:r>
            <a:endParaRPr sz="1000">
              <a:solidFill>
                <a:schemeClr val="dk1"/>
              </a:solidFill>
            </a:endParaRPr>
          </a:p>
          <a:p>
            <a:pPr marL="914400" lvl="1" indent="-292100" algn="l" rtl="0">
              <a:lnSpc>
                <a:spcPct val="115000"/>
              </a:lnSpc>
              <a:spcBef>
                <a:spcPts val="0"/>
              </a:spcBef>
              <a:spcAft>
                <a:spcPts val="0"/>
              </a:spcAft>
              <a:buClr>
                <a:schemeClr val="dk1"/>
              </a:buClr>
              <a:buSzPts val="1000"/>
              <a:buFont typeface="Lora"/>
              <a:buChar char="○"/>
            </a:pPr>
            <a:r>
              <a:rPr lang="en" sz="1000">
                <a:solidFill>
                  <a:schemeClr val="dk1"/>
                </a:solidFill>
              </a:rPr>
              <a:t>Improve the quality of teacher education</a:t>
            </a:r>
            <a:endParaRPr sz="1000">
              <a:solidFill>
                <a:schemeClr val="dk1"/>
              </a:solidFill>
            </a:endParaRPr>
          </a:p>
          <a:p>
            <a:pPr marL="914400" lvl="1" indent="-292100" algn="l" rtl="0">
              <a:lnSpc>
                <a:spcPct val="115000"/>
              </a:lnSpc>
              <a:spcBef>
                <a:spcPts val="0"/>
              </a:spcBef>
              <a:spcAft>
                <a:spcPts val="0"/>
              </a:spcAft>
              <a:buClr>
                <a:schemeClr val="dk1"/>
              </a:buClr>
              <a:buSzPts val="1000"/>
              <a:buFont typeface="Lora"/>
              <a:buChar char="○"/>
            </a:pPr>
            <a:r>
              <a:rPr lang="en" sz="1000">
                <a:solidFill>
                  <a:schemeClr val="dk1"/>
                </a:solidFill>
              </a:rPr>
              <a:t>Increase parental involvement in schools</a:t>
            </a:r>
            <a:endParaRPr sz="1000">
              <a:solidFill>
                <a:schemeClr val="dk1"/>
              </a:solidFill>
            </a:endParaRPr>
          </a:p>
          <a:p>
            <a:pPr marL="914400" lvl="0" indent="0" algn="l" rtl="0">
              <a:lnSpc>
                <a:spcPct val="115000"/>
              </a:lnSpc>
              <a:spcBef>
                <a:spcPts val="1200"/>
              </a:spcBef>
              <a:spcAft>
                <a:spcPts val="0"/>
              </a:spcAft>
              <a:buNone/>
            </a:pPr>
            <a:endParaRPr sz="1000">
              <a:solidFill>
                <a:schemeClr val="dk1"/>
              </a:solidFill>
            </a:endParaRPr>
          </a:p>
          <a:p>
            <a:pPr marL="0" lvl="0" indent="0" algn="l" rtl="0">
              <a:lnSpc>
                <a:spcPct val="115000"/>
              </a:lnSpc>
              <a:spcBef>
                <a:spcPts val="1200"/>
              </a:spcBef>
              <a:spcAft>
                <a:spcPts val="0"/>
              </a:spcAft>
              <a:buNone/>
            </a:pPr>
            <a:endParaRPr sz="1200"/>
          </a:p>
          <a:p>
            <a:pPr marL="457200" lvl="0" indent="0" algn="l" rtl="0">
              <a:lnSpc>
                <a:spcPct val="115000"/>
              </a:lnSpc>
              <a:spcBef>
                <a:spcPts val="1600"/>
              </a:spcBef>
              <a:spcAft>
                <a:spcPts val="1200"/>
              </a:spcAft>
              <a:buNone/>
            </a:pPr>
            <a:endParaRPr/>
          </a:p>
        </p:txBody>
      </p:sp>
      <p:sp>
        <p:nvSpPr>
          <p:cNvPr id="73" name="Google Shape;73;p15"/>
          <p:cNvSpPr txBox="1"/>
          <p:nvPr/>
        </p:nvSpPr>
        <p:spPr>
          <a:xfrm>
            <a:off x="4295200" y="4223863"/>
            <a:ext cx="2291700" cy="474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900" u="sng">
                <a:solidFill>
                  <a:schemeClr val="accent5"/>
                </a:solidFill>
                <a:latin typeface="Lora"/>
                <a:ea typeface="Lora"/>
                <a:cs typeface="Lora"/>
                <a:sym typeface="Lora"/>
                <a:hlinkClick r:id="rId3">
                  <a:extLst>
                    <a:ext uri="{A12FA001-AC4F-418D-AE19-62706E023703}">
                      <ahyp:hlinkClr xmlns:ahyp="http://schemas.microsoft.com/office/drawing/2018/hyperlinkcolor" val="tx"/>
                    </a:ext>
                  </a:extLst>
                </a:hlinkClick>
              </a:rPr>
              <a:t>Watch the Educational Learning Summit</a:t>
            </a:r>
            <a:br>
              <a:rPr lang="en">
                <a:solidFill>
                  <a:schemeClr val="dk1"/>
                </a:solidFill>
              </a:rPr>
            </a:br>
            <a:br>
              <a:rPr lang="en">
                <a:solidFill>
                  <a:schemeClr val="dk1"/>
                </a:solidFill>
              </a:rPr>
            </a:br>
            <a:endParaRPr/>
          </a:p>
        </p:txBody>
      </p:sp>
      <p:sp>
        <p:nvSpPr>
          <p:cNvPr id="74" name="Google Shape;74;p15"/>
          <p:cNvSpPr txBox="1"/>
          <p:nvPr/>
        </p:nvSpPr>
        <p:spPr>
          <a:xfrm>
            <a:off x="227575" y="2750125"/>
            <a:ext cx="3717000" cy="23232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b="1" i="1">
                <a:latin typeface="Lora"/>
                <a:ea typeface="Lora"/>
                <a:cs typeface="Lora"/>
                <a:sym typeface="Lora"/>
              </a:rPr>
              <a:t>Goals 2000</a:t>
            </a:r>
            <a:br>
              <a:rPr lang="en" b="1" i="1">
                <a:latin typeface="Lora"/>
                <a:ea typeface="Lora"/>
                <a:cs typeface="Lora"/>
                <a:sym typeface="Lora"/>
              </a:rPr>
            </a:br>
            <a:r>
              <a:rPr lang="en" i="1">
                <a:latin typeface="Lora"/>
                <a:ea typeface="Lora"/>
                <a:cs typeface="Lora"/>
                <a:sym typeface="Lora"/>
              </a:rPr>
              <a:t>President Clinton </a:t>
            </a:r>
            <a:endParaRPr i="1">
              <a:latin typeface="Lora"/>
              <a:ea typeface="Lora"/>
              <a:cs typeface="Lora"/>
              <a:sym typeface="Lora"/>
            </a:endParaRPr>
          </a:p>
          <a:p>
            <a:pPr marL="457200" lvl="0" indent="-292100" algn="l" rtl="0">
              <a:lnSpc>
                <a:spcPct val="115000"/>
              </a:lnSpc>
              <a:spcBef>
                <a:spcPts val="1200"/>
              </a:spcBef>
              <a:spcAft>
                <a:spcPts val="0"/>
              </a:spcAft>
              <a:buClr>
                <a:schemeClr val="dk1"/>
              </a:buClr>
              <a:buSzPts val="1000"/>
              <a:buChar char="●"/>
            </a:pPr>
            <a:r>
              <a:rPr lang="en" sz="1000">
                <a:solidFill>
                  <a:schemeClr val="dk1"/>
                </a:solidFill>
              </a:rPr>
              <a:t>Proposal to make the six national goals for education into law </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Was not adopted as legislation due to confusion of state and national standards and the difficulty of assessing fifty state systems</a:t>
            </a:r>
            <a:endParaRPr sz="1000">
              <a:solidFill>
                <a:schemeClr val="dk1"/>
              </a:solidFill>
            </a:endParaRPr>
          </a:p>
          <a:p>
            <a:pPr marL="457200" lvl="0" indent="-292100" algn="l" rtl="0">
              <a:lnSpc>
                <a:spcPct val="115000"/>
              </a:lnSpc>
              <a:spcBef>
                <a:spcPts val="0"/>
              </a:spcBef>
              <a:spcAft>
                <a:spcPts val="0"/>
              </a:spcAft>
              <a:buClr>
                <a:schemeClr val="dk1"/>
              </a:buClr>
              <a:buSzPts val="1000"/>
              <a:buChar char="●"/>
            </a:pPr>
            <a:r>
              <a:rPr lang="en" sz="1000">
                <a:solidFill>
                  <a:schemeClr val="dk1"/>
                </a:solidFill>
              </a:rPr>
              <a:t> Additional Goals added in 1994</a:t>
            </a:r>
            <a:endParaRPr sz="1000">
              <a:solidFill>
                <a:schemeClr val="dk1"/>
              </a:solidFill>
            </a:endParaRPr>
          </a:p>
          <a:p>
            <a:pPr marL="914400" lvl="1" indent="-292100" algn="l" rtl="0">
              <a:lnSpc>
                <a:spcPct val="115000"/>
              </a:lnSpc>
              <a:spcBef>
                <a:spcPts val="0"/>
              </a:spcBef>
              <a:spcAft>
                <a:spcPts val="0"/>
              </a:spcAft>
              <a:buClr>
                <a:schemeClr val="dk1"/>
              </a:buClr>
              <a:buSzPts val="1000"/>
              <a:buFont typeface="Lora"/>
              <a:buChar char="○"/>
            </a:pPr>
            <a:r>
              <a:rPr lang="en" sz="1000">
                <a:solidFill>
                  <a:schemeClr val="dk1"/>
                </a:solidFill>
              </a:rPr>
              <a:t>Improve the quality of teacher education</a:t>
            </a:r>
            <a:endParaRPr sz="1000">
              <a:solidFill>
                <a:schemeClr val="dk1"/>
              </a:solidFill>
            </a:endParaRPr>
          </a:p>
          <a:p>
            <a:pPr marL="914400" lvl="1" indent="-292100" algn="l" rtl="0">
              <a:lnSpc>
                <a:spcPct val="115000"/>
              </a:lnSpc>
              <a:spcBef>
                <a:spcPts val="0"/>
              </a:spcBef>
              <a:spcAft>
                <a:spcPts val="0"/>
              </a:spcAft>
              <a:buClr>
                <a:schemeClr val="dk1"/>
              </a:buClr>
              <a:buSzPts val="1000"/>
              <a:buFont typeface="Lora"/>
              <a:buChar char="○"/>
            </a:pPr>
            <a:r>
              <a:rPr lang="en" sz="1000">
                <a:solidFill>
                  <a:schemeClr val="dk1"/>
                </a:solidFill>
              </a:rPr>
              <a:t>Increase parental involvement in schools</a:t>
            </a:r>
            <a:endParaRPr sz="1000">
              <a:solidFill>
                <a:schemeClr val="dk1"/>
              </a:solidFill>
            </a:endParaRPr>
          </a:p>
          <a:p>
            <a:pPr marL="0" lvl="0" indent="0" algn="l" rtl="0">
              <a:lnSpc>
                <a:spcPct val="115000"/>
              </a:lnSpc>
              <a:spcBef>
                <a:spcPts val="1200"/>
              </a:spcBef>
              <a:spcAft>
                <a:spcPts val="0"/>
              </a:spcAft>
              <a:buNone/>
            </a:pPr>
            <a:endParaRPr sz="1200"/>
          </a:p>
          <a:p>
            <a:pPr marL="457200" lvl="0" indent="0" algn="l" rtl="0">
              <a:lnSpc>
                <a:spcPct val="115000"/>
              </a:lnSpc>
              <a:spcBef>
                <a:spcPts val="1600"/>
              </a:spcBef>
              <a:spcAft>
                <a:spcPts val="1200"/>
              </a:spcAft>
              <a:buNone/>
            </a:pPr>
            <a:endParaRPr/>
          </a:p>
        </p:txBody>
      </p:sp>
      <p:sp>
        <p:nvSpPr>
          <p:cNvPr id="75" name="Google Shape;75;p15"/>
          <p:cNvSpPr/>
          <p:nvPr/>
        </p:nvSpPr>
        <p:spPr>
          <a:xfrm>
            <a:off x="6430350" y="4311425"/>
            <a:ext cx="807300" cy="226200"/>
          </a:xfrm>
          <a:prstGeom prst="leftArrow">
            <a:avLst>
              <a:gd name="adj1" fmla="val 50000"/>
              <a:gd name="adj2" fmla="val 50000"/>
            </a:avLst>
          </a:prstGeom>
          <a:solidFill>
            <a:srgbClr val="D9D2E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txBox="1"/>
          <p:nvPr/>
        </p:nvSpPr>
        <p:spPr>
          <a:xfrm>
            <a:off x="7343825" y="4188375"/>
            <a:ext cx="1634400" cy="39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a:latin typeface="Lora"/>
                <a:ea typeface="Lora"/>
                <a:cs typeface="Lora"/>
                <a:sym typeface="Lora"/>
              </a:rPr>
              <a:t>President H.W. Bush addresses these 6 goals</a:t>
            </a:r>
            <a:endParaRPr sz="900">
              <a:latin typeface="Lora"/>
              <a:ea typeface="Lora"/>
              <a:cs typeface="Lora"/>
              <a:sym typeface="Lora"/>
            </a:endParaRPr>
          </a:p>
        </p:txBody>
      </p:sp>
      <p:sp>
        <p:nvSpPr>
          <p:cNvPr id="77" name="Google Shape;77;p15"/>
          <p:cNvSpPr txBox="1"/>
          <p:nvPr/>
        </p:nvSpPr>
        <p:spPr>
          <a:xfrm>
            <a:off x="4352625" y="4673775"/>
            <a:ext cx="2077800" cy="39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900">
                <a:solidFill>
                  <a:schemeClr val="dk1"/>
                </a:solidFill>
                <a:latin typeface="Lora"/>
                <a:ea typeface="Lora"/>
                <a:cs typeface="Lora"/>
                <a:sym typeface="Lora"/>
              </a:rPr>
              <a:t>The complete source book about the America 2000 program.</a:t>
            </a:r>
            <a:endParaRPr sz="900">
              <a:latin typeface="Lora"/>
              <a:ea typeface="Lora"/>
              <a:cs typeface="Lora"/>
              <a:sym typeface="Lora"/>
            </a:endParaRPr>
          </a:p>
        </p:txBody>
      </p:sp>
      <p:sp>
        <p:nvSpPr>
          <p:cNvPr id="78" name="Google Shape;78;p15"/>
          <p:cNvSpPr txBox="1"/>
          <p:nvPr/>
        </p:nvSpPr>
        <p:spPr>
          <a:xfrm>
            <a:off x="7124450" y="4635825"/>
            <a:ext cx="1974000" cy="474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900" u="sng">
                <a:solidFill>
                  <a:schemeClr val="accent5"/>
                </a:solidFill>
                <a:latin typeface="Lora"/>
                <a:ea typeface="Lora"/>
                <a:cs typeface="Lora"/>
                <a:sym typeface="Lora"/>
                <a:hlinkClick r:id="rId4">
                  <a:extLst>
                    <a:ext uri="{A12FA001-AC4F-418D-AE19-62706E023703}">
                      <ahyp:hlinkClr xmlns:ahyp="http://schemas.microsoft.com/office/drawing/2018/hyperlinkcolor" val="tx"/>
                    </a:ext>
                  </a:extLst>
                </a:hlinkClick>
              </a:rPr>
              <a:t>America 2000: An Education Strategy</a:t>
            </a:r>
            <a:endParaRPr/>
          </a:p>
        </p:txBody>
      </p:sp>
      <p:sp>
        <p:nvSpPr>
          <p:cNvPr id="79" name="Google Shape;79;p15"/>
          <p:cNvSpPr txBox="1"/>
          <p:nvPr/>
        </p:nvSpPr>
        <p:spPr>
          <a:xfrm>
            <a:off x="4783175" y="3891200"/>
            <a:ext cx="3587100" cy="19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t>Want to learn more?</a:t>
            </a:r>
            <a:endParaRPr/>
          </a:p>
        </p:txBody>
      </p:sp>
      <p:sp>
        <p:nvSpPr>
          <p:cNvPr id="80" name="Google Shape;80;p15"/>
          <p:cNvSpPr/>
          <p:nvPr/>
        </p:nvSpPr>
        <p:spPr>
          <a:xfrm>
            <a:off x="6430425" y="4763175"/>
            <a:ext cx="807300" cy="219300"/>
          </a:xfrm>
          <a:prstGeom prst="rightArrow">
            <a:avLst>
              <a:gd name="adj1" fmla="val 50000"/>
              <a:gd name="adj2" fmla="val 50000"/>
            </a:avLst>
          </a:prstGeom>
          <a:solidFill>
            <a:srgbClr val="D9D2E9"/>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p:nvPr/>
        </p:nvSpPr>
        <p:spPr>
          <a:xfrm>
            <a:off x="227575" y="160925"/>
            <a:ext cx="8722500" cy="6711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No Child Left Behind Act:</a:t>
            </a:r>
            <a:br>
              <a:rPr lang="en" sz="2000" b="1">
                <a:latin typeface="Lora"/>
                <a:ea typeface="Lora"/>
                <a:cs typeface="Lora"/>
                <a:sym typeface="Lora"/>
              </a:rPr>
            </a:br>
            <a:r>
              <a:rPr lang="en" sz="2000" b="1">
                <a:latin typeface="Lora"/>
                <a:ea typeface="Lora"/>
                <a:cs typeface="Lora"/>
                <a:sym typeface="Lora"/>
              </a:rPr>
              <a:t>The Beginning of Standards Reform</a:t>
            </a:r>
            <a:endParaRPr sz="2000" b="1">
              <a:latin typeface="Lora"/>
              <a:ea typeface="Lora"/>
              <a:cs typeface="Lora"/>
              <a:sym typeface="Lora"/>
            </a:endParaRPr>
          </a:p>
        </p:txBody>
      </p:sp>
      <p:sp>
        <p:nvSpPr>
          <p:cNvPr id="86" name="Google Shape;86;p16"/>
          <p:cNvSpPr txBox="1"/>
          <p:nvPr/>
        </p:nvSpPr>
        <p:spPr>
          <a:xfrm>
            <a:off x="227575" y="943500"/>
            <a:ext cx="5178300" cy="33375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b="1" i="1">
                <a:latin typeface="Lora"/>
                <a:ea typeface="Lora"/>
                <a:cs typeface="Lora"/>
                <a:sym typeface="Lora"/>
              </a:rPr>
              <a:t>No Child Left Behind Act</a:t>
            </a:r>
            <a:r>
              <a:rPr lang="en" b="1">
                <a:latin typeface="Lora"/>
                <a:ea typeface="Lora"/>
                <a:cs typeface="Lora"/>
                <a:sym typeface="Lora"/>
              </a:rPr>
              <a:t> (2001)</a:t>
            </a:r>
            <a:br>
              <a:rPr lang="en" b="1" i="1">
                <a:latin typeface="Lora"/>
                <a:ea typeface="Lora"/>
                <a:cs typeface="Lora"/>
                <a:sym typeface="Lora"/>
              </a:rPr>
            </a:br>
            <a:r>
              <a:rPr lang="en" i="1">
                <a:latin typeface="Lora"/>
                <a:ea typeface="Lora"/>
                <a:cs typeface="Lora"/>
                <a:sym typeface="Lora"/>
              </a:rPr>
              <a:t>President George W. Bush</a:t>
            </a:r>
            <a:endParaRPr i="1">
              <a:latin typeface="Lora"/>
              <a:ea typeface="Lora"/>
              <a:cs typeface="Lora"/>
              <a:sym typeface="Lora"/>
            </a:endParaRPr>
          </a:p>
          <a:p>
            <a:pPr marL="457200" lvl="0" indent="-298450" algn="l" rtl="0">
              <a:lnSpc>
                <a:spcPct val="115000"/>
              </a:lnSpc>
              <a:spcBef>
                <a:spcPts val="1200"/>
              </a:spcBef>
              <a:spcAft>
                <a:spcPts val="0"/>
              </a:spcAft>
              <a:buClr>
                <a:schemeClr val="dk1"/>
              </a:buClr>
              <a:buSzPts val="1100"/>
              <a:buChar char="●"/>
            </a:pPr>
            <a:r>
              <a:rPr lang="en" sz="1100">
                <a:solidFill>
                  <a:schemeClr val="dk1"/>
                </a:solidFill>
              </a:rPr>
              <a:t>Designed to create a stronger, more accountable education system that improves the quality of education and serves all students.</a:t>
            </a:r>
            <a:endParaRPr sz="1100">
              <a:solidFill>
                <a:schemeClr val="dk1"/>
              </a:solidFill>
            </a:endParaRPr>
          </a:p>
          <a:p>
            <a:pPr marL="457200" lvl="0" indent="-298450" algn="l" rtl="0">
              <a:spcBef>
                <a:spcPts val="0"/>
              </a:spcBef>
              <a:spcAft>
                <a:spcPts val="0"/>
              </a:spcAft>
              <a:buClr>
                <a:schemeClr val="dk1"/>
              </a:buClr>
              <a:buSzPts val="1100"/>
              <a:buFont typeface="Lora"/>
              <a:buChar char="●"/>
            </a:pPr>
            <a:r>
              <a:rPr lang="en" sz="1100">
                <a:solidFill>
                  <a:schemeClr val="dk1"/>
                </a:solidFill>
              </a:rPr>
              <a:t>Shifts action back to the states, required states to develop their own goals for what students should know.</a:t>
            </a:r>
            <a:endParaRPr sz="1100">
              <a:solidFill>
                <a:schemeClr val="dk1"/>
              </a:solidFill>
            </a:endParaRPr>
          </a:p>
          <a:p>
            <a:pPr marL="457200" lvl="0" indent="-298450" algn="l" rtl="0">
              <a:spcBef>
                <a:spcPts val="0"/>
              </a:spcBef>
              <a:spcAft>
                <a:spcPts val="0"/>
              </a:spcAft>
              <a:buClr>
                <a:schemeClr val="dk1"/>
              </a:buClr>
              <a:buSzPts val="1100"/>
              <a:buFont typeface="Lora"/>
              <a:buChar char="●"/>
            </a:pPr>
            <a:r>
              <a:rPr lang="en" sz="1100">
                <a:solidFill>
                  <a:schemeClr val="dk1"/>
                </a:solidFill>
              </a:rPr>
              <a:t>States define and implement standards by:</a:t>
            </a:r>
            <a:endParaRPr sz="1100">
              <a:solidFill>
                <a:schemeClr val="dk1"/>
              </a:solidFill>
            </a:endParaRPr>
          </a:p>
          <a:p>
            <a:pPr marL="914400" lvl="1" indent="-298450" algn="l" rtl="0">
              <a:spcBef>
                <a:spcPts val="0"/>
              </a:spcBef>
              <a:spcAft>
                <a:spcPts val="0"/>
              </a:spcAft>
              <a:buClr>
                <a:schemeClr val="dk1"/>
              </a:buClr>
              <a:buSzPts val="1100"/>
              <a:buFont typeface="Lora"/>
              <a:buChar char="○"/>
            </a:pPr>
            <a:r>
              <a:rPr lang="en" sz="1100">
                <a:solidFill>
                  <a:schemeClr val="dk1"/>
                </a:solidFill>
              </a:rPr>
              <a:t>Identifying what students should know at every grade level in math, ELA, and science</a:t>
            </a:r>
            <a:endParaRPr sz="1100">
              <a:solidFill>
                <a:schemeClr val="dk1"/>
              </a:solidFill>
            </a:endParaRPr>
          </a:p>
          <a:p>
            <a:pPr marL="914400" lvl="1" indent="-298450" algn="l" rtl="0">
              <a:spcBef>
                <a:spcPts val="0"/>
              </a:spcBef>
              <a:spcAft>
                <a:spcPts val="0"/>
              </a:spcAft>
              <a:buClr>
                <a:schemeClr val="dk1"/>
              </a:buClr>
              <a:buSzPts val="1100"/>
              <a:buFont typeface="Lora"/>
              <a:buChar char="○"/>
            </a:pPr>
            <a:r>
              <a:rPr lang="en" sz="1100">
                <a:solidFill>
                  <a:schemeClr val="dk1"/>
                </a:solidFill>
              </a:rPr>
              <a:t>Assessing students’ progress with exams aligned with state standards</a:t>
            </a:r>
            <a:endParaRPr sz="1100">
              <a:solidFill>
                <a:schemeClr val="dk1"/>
              </a:solidFill>
            </a:endParaRPr>
          </a:p>
          <a:p>
            <a:pPr marL="1371600" lvl="2" indent="-298450" algn="l" rtl="0">
              <a:spcBef>
                <a:spcPts val="0"/>
              </a:spcBef>
              <a:spcAft>
                <a:spcPts val="0"/>
              </a:spcAft>
              <a:buClr>
                <a:schemeClr val="dk1"/>
              </a:buClr>
              <a:buSzPts val="1100"/>
              <a:buFont typeface="Lora"/>
              <a:buChar char="■"/>
            </a:pPr>
            <a:r>
              <a:rPr lang="en" sz="1100">
                <a:solidFill>
                  <a:schemeClr val="dk1"/>
                </a:solidFill>
              </a:rPr>
              <a:t>Reading and Math (Grades 3-8, once in high school)</a:t>
            </a:r>
            <a:endParaRPr sz="1100">
              <a:solidFill>
                <a:schemeClr val="dk1"/>
              </a:solidFill>
            </a:endParaRPr>
          </a:p>
          <a:p>
            <a:pPr marL="1371600" lvl="2" indent="-298450" algn="l" rtl="0">
              <a:spcBef>
                <a:spcPts val="0"/>
              </a:spcBef>
              <a:spcAft>
                <a:spcPts val="0"/>
              </a:spcAft>
              <a:buClr>
                <a:schemeClr val="dk1"/>
              </a:buClr>
              <a:buSzPts val="1100"/>
              <a:buFont typeface="Lora"/>
              <a:buChar char="■"/>
            </a:pPr>
            <a:r>
              <a:rPr lang="en" sz="1100">
                <a:solidFill>
                  <a:schemeClr val="dk1"/>
                </a:solidFill>
              </a:rPr>
              <a:t>Science (at least one in grades 3-5, 6-9, 10-12)</a:t>
            </a:r>
            <a:endParaRPr sz="1100">
              <a:solidFill>
                <a:schemeClr val="dk1"/>
              </a:solidFill>
            </a:endParaRPr>
          </a:p>
          <a:p>
            <a:pPr marL="457200" lvl="0" indent="-298450" algn="l" rtl="0">
              <a:spcBef>
                <a:spcPts val="0"/>
              </a:spcBef>
              <a:spcAft>
                <a:spcPts val="0"/>
              </a:spcAft>
              <a:buClr>
                <a:schemeClr val="dk1"/>
              </a:buClr>
              <a:buSzPts val="1100"/>
              <a:buFont typeface="Lora"/>
              <a:buChar char="●"/>
            </a:pPr>
            <a:r>
              <a:rPr lang="en" sz="1100">
                <a:solidFill>
                  <a:schemeClr val="dk1"/>
                </a:solidFill>
              </a:rPr>
              <a:t>Monitoring “adequate yearly progress” based on school and school district, rather than individual students</a:t>
            </a:r>
            <a:endParaRPr sz="1100">
              <a:solidFill>
                <a:schemeClr val="dk1"/>
              </a:solidFill>
            </a:endParaRPr>
          </a:p>
          <a:p>
            <a:pPr marL="457200" lvl="0" indent="-298450" algn="l" rtl="0">
              <a:spcBef>
                <a:spcPts val="0"/>
              </a:spcBef>
              <a:spcAft>
                <a:spcPts val="0"/>
              </a:spcAft>
              <a:buClr>
                <a:schemeClr val="dk1"/>
              </a:buClr>
              <a:buSzPts val="1100"/>
              <a:buFont typeface="Lora"/>
              <a:buChar char="●"/>
            </a:pPr>
            <a:r>
              <a:rPr lang="en" sz="1100">
                <a:solidFill>
                  <a:schemeClr val="dk1"/>
                </a:solidFill>
              </a:rPr>
              <a:t>Serving minority, low-income, ELLs, and other disadvantaged children</a:t>
            </a:r>
            <a:endParaRPr sz="1100"/>
          </a:p>
          <a:p>
            <a:pPr marL="457200" lvl="0" indent="0" algn="l" rtl="0">
              <a:lnSpc>
                <a:spcPct val="115000"/>
              </a:lnSpc>
              <a:spcBef>
                <a:spcPts val="1200"/>
              </a:spcBef>
              <a:spcAft>
                <a:spcPts val="1200"/>
              </a:spcAft>
              <a:buNone/>
            </a:pPr>
            <a:endParaRPr/>
          </a:p>
        </p:txBody>
      </p:sp>
      <p:sp>
        <p:nvSpPr>
          <p:cNvPr id="87" name="Google Shape;87;p16"/>
          <p:cNvSpPr txBox="1"/>
          <p:nvPr/>
        </p:nvSpPr>
        <p:spPr>
          <a:xfrm>
            <a:off x="227500" y="4368400"/>
            <a:ext cx="5178300" cy="6711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b="1" i="1">
                <a:latin typeface="Lora"/>
                <a:ea typeface="Lora"/>
                <a:cs typeface="Lora"/>
                <a:sym typeface="Lora"/>
              </a:rPr>
              <a:t>Learn more about the NCLB:</a:t>
            </a:r>
            <a:br>
              <a:rPr lang="en" b="1" i="1">
                <a:latin typeface="Lora"/>
                <a:ea typeface="Lora"/>
                <a:cs typeface="Lora"/>
                <a:sym typeface="Lora"/>
              </a:rPr>
            </a:br>
            <a:r>
              <a:rPr lang="en" sz="1200" u="sng">
                <a:solidFill>
                  <a:schemeClr val="accent5"/>
                </a:solidFill>
                <a:hlinkClick r:id="rId3">
                  <a:extLst>
                    <a:ext uri="{A12FA001-AC4F-418D-AE19-62706E023703}">
                      <ahyp:hlinkClr xmlns:ahyp="http://schemas.microsoft.com/office/drawing/2018/hyperlinkcolor" val="tx"/>
                    </a:ext>
                  </a:extLst>
                </a:hlinkClick>
              </a:rPr>
              <a:t>https://www.pbs.org/wgbh/pages/frontline/shows/schools/nochild/nclb.html</a:t>
            </a:r>
            <a:endParaRPr b="1" i="1">
              <a:latin typeface="Lora"/>
              <a:ea typeface="Lora"/>
              <a:cs typeface="Lora"/>
              <a:sym typeface="Lora"/>
            </a:endParaRPr>
          </a:p>
          <a:p>
            <a:pPr marL="0" lvl="0" indent="0" algn="l" rtl="0">
              <a:lnSpc>
                <a:spcPct val="115000"/>
              </a:lnSpc>
              <a:spcBef>
                <a:spcPts val="1200"/>
              </a:spcBef>
              <a:spcAft>
                <a:spcPts val="0"/>
              </a:spcAft>
              <a:buNone/>
            </a:pPr>
            <a:endParaRPr sz="1200"/>
          </a:p>
          <a:p>
            <a:pPr marL="457200" lvl="0" indent="0" algn="l" rtl="0">
              <a:lnSpc>
                <a:spcPct val="115000"/>
              </a:lnSpc>
              <a:spcBef>
                <a:spcPts val="1600"/>
              </a:spcBef>
              <a:spcAft>
                <a:spcPts val="1200"/>
              </a:spcAft>
              <a:buNone/>
            </a:pPr>
            <a:endParaRPr/>
          </a:p>
        </p:txBody>
      </p:sp>
      <p:sp>
        <p:nvSpPr>
          <p:cNvPr id="88" name="Google Shape;88;p16"/>
          <p:cNvSpPr txBox="1"/>
          <p:nvPr/>
        </p:nvSpPr>
        <p:spPr>
          <a:xfrm>
            <a:off x="5578675" y="2759225"/>
            <a:ext cx="3371400" cy="22803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Four Pillars of NCLB</a:t>
            </a:r>
            <a:endParaRPr sz="2000" b="1">
              <a:latin typeface="Lora"/>
              <a:ea typeface="Lora"/>
              <a:cs typeface="Lora"/>
              <a:sym typeface="Lora"/>
            </a:endParaRPr>
          </a:p>
          <a:p>
            <a:pPr marL="457200" lvl="0" indent="-342900" algn="l" rtl="0">
              <a:lnSpc>
                <a:spcPct val="115000"/>
              </a:lnSpc>
              <a:spcBef>
                <a:spcPts val="0"/>
              </a:spcBef>
              <a:spcAft>
                <a:spcPts val="0"/>
              </a:spcAft>
              <a:buClr>
                <a:schemeClr val="accent5"/>
              </a:buClr>
              <a:buSzPts val="1800"/>
              <a:buFont typeface="Lora"/>
              <a:buChar char="●"/>
            </a:pPr>
            <a:r>
              <a:rPr lang="en" sz="1800" u="sng">
                <a:solidFill>
                  <a:schemeClr val="accent5"/>
                </a:solidFill>
                <a:latin typeface="Lora"/>
                <a:ea typeface="Lora"/>
                <a:cs typeface="Lora"/>
                <a:sym typeface="Lora"/>
                <a:hlinkClick r:id="rId4">
                  <a:extLst>
                    <a:ext uri="{A12FA001-AC4F-418D-AE19-62706E023703}">
                      <ahyp:hlinkClr xmlns:ahyp="http://schemas.microsoft.com/office/drawing/2018/hyperlinkcolor" val="tx"/>
                    </a:ext>
                  </a:extLst>
                </a:hlinkClick>
              </a:rPr>
              <a:t>Read about them on the U.S. Dept. of Education site here</a:t>
            </a:r>
            <a:endParaRPr sz="1800">
              <a:solidFill>
                <a:schemeClr val="accent5"/>
              </a:solidFill>
              <a:latin typeface="Lora"/>
              <a:ea typeface="Lora"/>
              <a:cs typeface="Lora"/>
              <a:sym typeface="Lora"/>
            </a:endParaRPr>
          </a:p>
          <a:p>
            <a:pPr marL="457200" lvl="0" indent="-342900" algn="l" rtl="0">
              <a:lnSpc>
                <a:spcPct val="115000"/>
              </a:lnSpc>
              <a:spcBef>
                <a:spcPts val="1600"/>
              </a:spcBef>
              <a:spcAft>
                <a:spcPts val="1600"/>
              </a:spcAft>
              <a:buSzPts val="1800"/>
              <a:buFont typeface="Lora"/>
              <a:buChar char="●"/>
            </a:pPr>
            <a:r>
              <a:rPr lang="en" sz="1800">
                <a:latin typeface="Lora"/>
                <a:ea typeface="Lora"/>
                <a:cs typeface="Lora"/>
                <a:sym typeface="Lora"/>
              </a:rPr>
              <a:t>Or check out figure 8.1 on p. 196</a:t>
            </a:r>
            <a:endParaRPr sz="1800">
              <a:latin typeface="Lora"/>
              <a:ea typeface="Lora"/>
              <a:cs typeface="Lora"/>
              <a:sym typeface="Lora"/>
            </a:endParaRPr>
          </a:p>
        </p:txBody>
      </p:sp>
      <p:pic>
        <p:nvPicPr>
          <p:cNvPr id="89" name="Google Shape;89;p16"/>
          <p:cNvPicPr preferRelativeResize="0"/>
          <p:nvPr/>
        </p:nvPicPr>
        <p:blipFill rotWithShape="1">
          <a:blip r:embed="rId5">
            <a:alphaModFix/>
          </a:blip>
          <a:srcRect b="27776"/>
          <a:stretch/>
        </p:blipFill>
        <p:spPr>
          <a:xfrm>
            <a:off x="5653500" y="943500"/>
            <a:ext cx="3221750" cy="1745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p:nvPr/>
        </p:nvSpPr>
        <p:spPr>
          <a:xfrm>
            <a:off x="227575" y="1213450"/>
            <a:ext cx="4106100" cy="3328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600" b="1">
                <a:latin typeface="Lora"/>
                <a:ea typeface="Lora"/>
                <a:cs typeface="Lora"/>
                <a:sym typeface="Lora"/>
              </a:rPr>
              <a:t>How is Progress Measured?</a:t>
            </a:r>
            <a:endParaRPr sz="1600">
              <a:latin typeface="Lora"/>
              <a:ea typeface="Lora"/>
              <a:cs typeface="Lora"/>
              <a:sym typeface="Lora"/>
            </a:endParaRPr>
          </a:p>
          <a:p>
            <a:pPr marL="457200" lvl="0" indent="-298450" algn="l" rtl="0">
              <a:lnSpc>
                <a:spcPct val="115000"/>
              </a:lnSpc>
              <a:spcBef>
                <a:spcPts val="1200"/>
              </a:spcBef>
              <a:spcAft>
                <a:spcPts val="0"/>
              </a:spcAft>
              <a:buClr>
                <a:schemeClr val="dk1"/>
              </a:buClr>
              <a:buSzPts val="1100"/>
              <a:buChar char="●"/>
            </a:pPr>
            <a:r>
              <a:rPr lang="en" sz="1100">
                <a:solidFill>
                  <a:schemeClr val="dk1"/>
                </a:solidFill>
              </a:rPr>
              <a:t>Based on separate measurable annual objectives for:</a:t>
            </a:r>
            <a:endParaRPr sz="1100">
              <a:solidFill>
                <a:schemeClr val="dk1"/>
              </a:solidFill>
            </a:endParaRPr>
          </a:p>
          <a:p>
            <a:pPr marL="914400" lvl="1" indent="-298450" algn="l" rtl="0">
              <a:lnSpc>
                <a:spcPct val="115000"/>
              </a:lnSpc>
              <a:spcBef>
                <a:spcPts val="0"/>
              </a:spcBef>
              <a:spcAft>
                <a:spcPts val="0"/>
              </a:spcAft>
              <a:buClr>
                <a:schemeClr val="dk1"/>
              </a:buClr>
              <a:buSzPts val="1100"/>
              <a:buChar char="○"/>
            </a:pPr>
            <a:r>
              <a:rPr lang="en" sz="1100">
                <a:solidFill>
                  <a:schemeClr val="dk1"/>
                </a:solidFill>
              </a:rPr>
              <a:t>Economically Disadvantaged students</a:t>
            </a:r>
            <a:endParaRPr sz="700">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Char char="○"/>
            </a:pPr>
            <a:r>
              <a:rPr lang="en" sz="1100">
                <a:solidFill>
                  <a:schemeClr val="dk1"/>
                </a:solidFill>
              </a:rPr>
              <a:t>Students from major racial and ethnic groups</a:t>
            </a:r>
            <a:endParaRPr sz="700">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Char char="○"/>
            </a:pPr>
            <a:r>
              <a:rPr lang="en" sz="1100">
                <a:solidFill>
                  <a:schemeClr val="dk1"/>
                </a:solidFill>
              </a:rPr>
              <a:t>Students with disabilities</a:t>
            </a:r>
            <a:endParaRPr sz="700">
              <a:solidFill>
                <a:schemeClr val="dk1"/>
              </a:solidFill>
              <a:latin typeface="Times New Roman"/>
              <a:ea typeface="Times New Roman"/>
              <a:cs typeface="Times New Roman"/>
              <a:sym typeface="Times New Roman"/>
            </a:endParaRPr>
          </a:p>
          <a:p>
            <a:pPr marL="914400" lvl="1" indent="-298450" algn="l" rtl="0">
              <a:lnSpc>
                <a:spcPct val="115000"/>
              </a:lnSpc>
              <a:spcBef>
                <a:spcPts val="0"/>
              </a:spcBef>
              <a:spcAft>
                <a:spcPts val="0"/>
              </a:spcAft>
              <a:buClr>
                <a:schemeClr val="dk1"/>
              </a:buClr>
              <a:buSzPts val="1100"/>
              <a:buChar char="○"/>
            </a:pPr>
            <a:r>
              <a:rPr lang="en" sz="1100">
                <a:solidFill>
                  <a:schemeClr val="dk1"/>
                </a:solidFill>
              </a:rPr>
              <a:t>Students with limited English proficiency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Parents with children in failing schools or persist unsafe schools can transfer children to better performing schools</a:t>
            </a:r>
            <a:endParaRPr/>
          </a:p>
        </p:txBody>
      </p:sp>
      <p:sp>
        <p:nvSpPr>
          <p:cNvPr id="95" name="Google Shape;95;p17"/>
          <p:cNvSpPr txBox="1">
            <a:spLocks noGrp="1"/>
          </p:cNvSpPr>
          <p:nvPr>
            <p:ph type="body" idx="1"/>
          </p:nvPr>
        </p:nvSpPr>
        <p:spPr>
          <a:xfrm>
            <a:off x="4843975" y="1213456"/>
            <a:ext cx="4106100" cy="3328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1200"/>
              </a:spcBef>
              <a:spcAft>
                <a:spcPts val="0"/>
              </a:spcAft>
              <a:buNone/>
            </a:pPr>
            <a:r>
              <a:rPr lang="en" sz="1600" b="1">
                <a:solidFill>
                  <a:srgbClr val="000000"/>
                </a:solidFill>
                <a:latin typeface="Lora"/>
                <a:ea typeface="Lora"/>
                <a:cs typeface="Lora"/>
                <a:sym typeface="Lora"/>
              </a:rPr>
              <a:t>The Heart of the Standards Movement</a:t>
            </a:r>
            <a:endParaRPr sz="1600" b="1">
              <a:solidFill>
                <a:srgbClr val="000000"/>
              </a:solidFill>
              <a:latin typeface="Lora"/>
              <a:ea typeface="Lora"/>
              <a:cs typeface="Lora"/>
              <a:sym typeface="Lora"/>
            </a:endParaRPr>
          </a:p>
          <a:p>
            <a:pPr marL="457200" lvl="0" indent="-298450" algn="l" rtl="0">
              <a:spcBef>
                <a:spcPts val="1200"/>
              </a:spcBef>
              <a:spcAft>
                <a:spcPts val="0"/>
              </a:spcAft>
              <a:buClr>
                <a:srgbClr val="000000"/>
              </a:buClr>
              <a:buSzPts val="1100"/>
              <a:buChar char="●"/>
            </a:pPr>
            <a:r>
              <a:rPr lang="en" sz="1100">
                <a:solidFill>
                  <a:srgbClr val="000000"/>
                </a:solidFill>
              </a:rPr>
              <a:t>To bring all students up to higher levels of academic performance</a:t>
            </a:r>
            <a:endParaRPr sz="1100">
              <a:solidFill>
                <a:srgbClr val="000000"/>
              </a:solidFill>
            </a:endParaRPr>
          </a:p>
          <a:p>
            <a:pPr marL="457200" lvl="0" indent="-298450" algn="l" rtl="0">
              <a:spcBef>
                <a:spcPts val="0"/>
              </a:spcBef>
              <a:spcAft>
                <a:spcPts val="0"/>
              </a:spcAft>
              <a:buClr>
                <a:srgbClr val="000000"/>
              </a:buClr>
              <a:buSzPts val="1100"/>
              <a:buChar char="●"/>
            </a:pPr>
            <a:r>
              <a:rPr lang="en" sz="1100">
                <a:solidFill>
                  <a:srgbClr val="000000"/>
                </a:solidFill>
              </a:rPr>
              <a:t>To challenge differential treatment in the quality of learning, curriculum, and expectations</a:t>
            </a:r>
            <a:endParaRPr sz="1100">
              <a:solidFill>
                <a:srgbClr val="000000"/>
              </a:solidFill>
            </a:endParaRPr>
          </a:p>
          <a:p>
            <a:pPr marL="457200" lvl="0" indent="-298450" algn="l" rtl="0">
              <a:spcBef>
                <a:spcPts val="0"/>
              </a:spcBef>
              <a:spcAft>
                <a:spcPts val="0"/>
              </a:spcAft>
              <a:buClr>
                <a:srgbClr val="000000"/>
              </a:buClr>
              <a:buSzPts val="1100"/>
              <a:buChar char="●"/>
            </a:pPr>
            <a:r>
              <a:rPr lang="en" sz="1100">
                <a:solidFill>
                  <a:srgbClr val="000000"/>
                </a:solidFill>
              </a:rPr>
              <a:t>To provide a common agreement between what students are supposed to learn and the high expectations for their achievement</a:t>
            </a:r>
            <a:endParaRPr sz="1100">
              <a:solidFill>
                <a:srgbClr val="000000"/>
              </a:solidFill>
            </a:endParaRPr>
          </a:p>
          <a:p>
            <a:pPr marL="0" lvl="0" indent="0" algn="l" rtl="0">
              <a:spcBef>
                <a:spcPts val="1200"/>
              </a:spcBef>
              <a:spcAft>
                <a:spcPts val="1600"/>
              </a:spcAft>
              <a:buNone/>
            </a:pPr>
            <a:endParaRPr>
              <a:solidFill>
                <a:srgbClr val="000000"/>
              </a:solidFill>
              <a:latin typeface="Lora"/>
              <a:ea typeface="Lora"/>
              <a:cs typeface="Lora"/>
              <a:sym typeface="Lora"/>
            </a:endParaRPr>
          </a:p>
        </p:txBody>
      </p:sp>
      <p:sp>
        <p:nvSpPr>
          <p:cNvPr id="96" name="Google Shape;96;p17"/>
          <p:cNvSpPr txBox="1"/>
          <p:nvPr/>
        </p:nvSpPr>
        <p:spPr>
          <a:xfrm>
            <a:off x="227575" y="160925"/>
            <a:ext cx="8722500" cy="6711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Standards Based Reform</a:t>
            </a:r>
            <a:endParaRPr sz="2000" b="1">
              <a:latin typeface="Lora"/>
              <a:ea typeface="Lora"/>
              <a:cs typeface="Lora"/>
              <a:sym typeface="Lor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body" idx="1"/>
          </p:nvPr>
        </p:nvSpPr>
        <p:spPr>
          <a:xfrm>
            <a:off x="130150" y="735175"/>
            <a:ext cx="3468900" cy="42531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1200"/>
              </a:spcBef>
              <a:spcAft>
                <a:spcPts val="0"/>
              </a:spcAft>
              <a:buNone/>
            </a:pPr>
            <a:r>
              <a:rPr lang="en" sz="1100" i="1">
                <a:latin typeface="Lora"/>
                <a:ea typeface="Lora"/>
                <a:cs typeface="Lora"/>
                <a:sym typeface="Lora"/>
              </a:rPr>
              <a:t>*Standardized = test content and conditions for test takers are the same everywhere</a:t>
            </a:r>
            <a:endParaRPr sz="1100" i="1">
              <a:latin typeface="Lora"/>
              <a:ea typeface="Lora"/>
              <a:cs typeface="Lora"/>
              <a:sym typeface="Lora"/>
            </a:endParaRPr>
          </a:p>
          <a:p>
            <a:pPr marL="457200" lvl="0" indent="-298450" algn="l" rtl="0">
              <a:spcBef>
                <a:spcPts val="1200"/>
              </a:spcBef>
              <a:spcAft>
                <a:spcPts val="0"/>
              </a:spcAft>
              <a:buSzPts val="1100"/>
              <a:buFont typeface="Lora"/>
              <a:buChar char="●"/>
            </a:pPr>
            <a:r>
              <a:rPr lang="en" sz="1100">
                <a:latin typeface="Lora"/>
                <a:ea typeface="Lora"/>
                <a:cs typeface="Lora"/>
                <a:sym typeface="Lora"/>
              </a:rPr>
              <a:t>Charts the progress and shortcomings of education</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Allows schools to report the status of education to parents, public officials, and prospective employers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Considers the quality of schooling</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Determines each students’ command of content</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Compares student understanding in an objective and fair manner</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 Assembles good data over time about student’s achievement and teacher abilities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Measures the extent to ensure schools are meeting their responsibility, to deliver quality education to all</a:t>
            </a:r>
            <a:endParaRPr sz="1100">
              <a:latin typeface="Lora"/>
              <a:ea typeface="Lora"/>
              <a:cs typeface="Lora"/>
              <a:sym typeface="Lora"/>
            </a:endParaRPr>
          </a:p>
          <a:p>
            <a:pPr marL="0" lvl="0" indent="0" algn="l" rtl="0">
              <a:spcBef>
                <a:spcPts val="1200"/>
              </a:spcBef>
              <a:spcAft>
                <a:spcPts val="1600"/>
              </a:spcAft>
              <a:buNone/>
            </a:pPr>
            <a:endParaRPr sz="1600">
              <a:latin typeface="Lora"/>
              <a:ea typeface="Lora"/>
              <a:cs typeface="Lora"/>
              <a:sym typeface="Lora"/>
            </a:endParaRPr>
          </a:p>
        </p:txBody>
      </p:sp>
      <p:sp>
        <p:nvSpPr>
          <p:cNvPr id="102" name="Google Shape;102;p18"/>
          <p:cNvSpPr txBox="1"/>
          <p:nvPr/>
        </p:nvSpPr>
        <p:spPr>
          <a:xfrm>
            <a:off x="130150" y="140575"/>
            <a:ext cx="3468900" cy="5946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Standardized Tests </a:t>
            </a:r>
            <a:br>
              <a:rPr lang="en" sz="2000" b="1">
                <a:latin typeface="Lora"/>
                <a:ea typeface="Lora"/>
                <a:cs typeface="Lora"/>
                <a:sym typeface="Lora"/>
              </a:rPr>
            </a:br>
            <a:r>
              <a:rPr lang="en" sz="2000" b="1">
                <a:latin typeface="Lora"/>
                <a:ea typeface="Lora"/>
                <a:cs typeface="Lora"/>
                <a:sym typeface="Lora"/>
              </a:rPr>
              <a:t>and Reform </a:t>
            </a:r>
            <a:endParaRPr sz="2000" b="1">
              <a:latin typeface="Lora"/>
              <a:ea typeface="Lora"/>
              <a:cs typeface="Lora"/>
              <a:sym typeface="Lora"/>
            </a:endParaRPr>
          </a:p>
        </p:txBody>
      </p:sp>
      <p:sp>
        <p:nvSpPr>
          <p:cNvPr id="103" name="Google Shape;103;p18"/>
          <p:cNvSpPr txBox="1"/>
          <p:nvPr/>
        </p:nvSpPr>
        <p:spPr>
          <a:xfrm>
            <a:off x="3754650" y="140575"/>
            <a:ext cx="5229900" cy="5946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latin typeface="Lora"/>
                <a:ea typeface="Lora"/>
                <a:cs typeface="Lora"/>
                <a:sym typeface="Lora"/>
              </a:rPr>
              <a:t>Evidence It Works</a:t>
            </a:r>
            <a:endParaRPr sz="2000" b="1">
              <a:latin typeface="Lora"/>
              <a:ea typeface="Lora"/>
              <a:cs typeface="Lora"/>
              <a:sym typeface="Lora"/>
            </a:endParaRPr>
          </a:p>
        </p:txBody>
      </p:sp>
      <p:sp>
        <p:nvSpPr>
          <p:cNvPr id="104" name="Google Shape;104;p18"/>
          <p:cNvSpPr txBox="1">
            <a:spLocks noGrp="1"/>
          </p:cNvSpPr>
          <p:nvPr>
            <p:ph type="body" idx="1"/>
          </p:nvPr>
        </p:nvSpPr>
        <p:spPr>
          <a:xfrm>
            <a:off x="3754650" y="735175"/>
            <a:ext cx="5229900" cy="19365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298450" algn="l" rtl="0">
              <a:spcBef>
                <a:spcPts val="0"/>
              </a:spcBef>
              <a:spcAft>
                <a:spcPts val="0"/>
              </a:spcAft>
              <a:buSzPts val="1100"/>
              <a:buFont typeface="Lora"/>
              <a:buChar char="●"/>
            </a:pPr>
            <a:r>
              <a:rPr lang="en" sz="1100">
                <a:latin typeface="Lora"/>
                <a:ea typeface="Lora"/>
                <a:cs typeface="Lora"/>
                <a:sym typeface="Lora"/>
              </a:rPr>
              <a:t>Brings a new focus to minority student achievement by analyzing disaggregated data</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The National Assessment of Educational Progress (NAEP), which is funded by the federal government since 1969, only nationally representative and continuing assessment of what America’s students need to know and can do in various subjects.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NAEP published data</a:t>
            </a:r>
            <a:r>
              <a:rPr lang="en" sz="1100" b="1" i="1">
                <a:latin typeface="Lora"/>
                <a:ea typeface="Lora"/>
                <a:cs typeface="Lora"/>
                <a:sym typeface="Lora"/>
              </a:rPr>
              <a:t> </a:t>
            </a:r>
            <a:r>
              <a:rPr lang="en" sz="1100" b="1" i="1" u="sng">
                <a:solidFill>
                  <a:schemeClr val="hlink"/>
                </a:solidFill>
                <a:latin typeface="Lora"/>
                <a:ea typeface="Lora"/>
                <a:cs typeface="Lora"/>
                <a:sym typeface="Lora"/>
                <a:hlinkClick r:id="rId3"/>
              </a:rPr>
              <a:t>The Nation’s Report Card</a:t>
            </a:r>
            <a:r>
              <a:rPr lang="en" sz="1100" b="1" i="1">
                <a:latin typeface="Lora"/>
                <a:ea typeface="Lora"/>
                <a:cs typeface="Lora"/>
                <a:sym typeface="Lora"/>
              </a:rPr>
              <a:t>,</a:t>
            </a:r>
            <a:r>
              <a:rPr lang="en" sz="1100">
                <a:latin typeface="Lora"/>
                <a:ea typeface="Lora"/>
                <a:cs typeface="Lora"/>
                <a:sym typeface="Lora"/>
              </a:rPr>
              <a:t> showing primarily positive academic progress with the implementation of standardized tests. </a:t>
            </a:r>
            <a:endParaRPr sz="1100">
              <a:latin typeface="Lora"/>
              <a:ea typeface="Lora"/>
              <a:cs typeface="Lora"/>
              <a:sym typeface="Lora"/>
            </a:endParaRPr>
          </a:p>
          <a:p>
            <a:pPr marL="0" lvl="0" indent="0" algn="l" rtl="0">
              <a:spcBef>
                <a:spcPts val="1600"/>
              </a:spcBef>
              <a:spcAft>
                <a:spcPts val="1600"/>
              </a:spcAft>
              <a:buNone/>
            </a:pPr>
            <a:endParaRPr>
              <a:latin typeface="Lora"/>
              <a:ea typeface="Lora"/>
              <a:cs typeface="Lora"/>
              <a:sym typeface="Lora"/>
            </a:endParaRPr>
          </a:p>
        </p:txBody>
      </p:sp>
      <p:sp>
        <p:nvSpPr>
          <p:cNvPr id="105" name="Google Shape;105;p18"/>
          <p:cNvSpPr txBox="1"/>
          <p:nvPr/>
        </p:nvSpPr>
        <p:spPr>
          <a:xfrm>
            <a:off x="3754650" y="2770450"/>
            <a:ext cx="5229900" cy="3672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latin typeface="Lora"/>
                <a:ea typeface="Lora"/>
                <a:cs typeface="Lora"/>
                <a:sym typeface="Lora"/>
              </a:rPr>
              <a:t>Elementary and Secondary Education Act</a:t>
            </a:r>
            <a:endParaRPr sz="1800" b="1">
              <a:latin typeface="Lora"/>
              <a:ea typeface="Lora"/>
              <a:cs typeface="Lora"/>
              <a:sym typeface="Lora"/>
            </a:endParaRPr>
          </a:p>
        </p:txBody>
      </p:sp>
      <p:sp>
        <p:nvSpPr>
          <p:cNvPr id="106" name="Google Shape;106;p18"/>
          <p:cNvSpPr txBox="1"/>
          <p:nvPr/>
        </p:nvSpPr>
        <p:spPr>
          <a:xfrm>
            <a:off x="3754650" y="3137650"/>
            <a:ext cx="5229900" cy="18507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457200" lvl="0" indent="-298450" algn="l" rtl="0">
              <a:lnSpc>
                <a:spcPct val="115000"/>
              </a:lnSpc>
              <a:spcBef>
                <a:spcPts val="0"/>
              </a:spcBef>
              <a:spcAft>
                <a:spcPts val="0"/>
              </a:spcAft>
              <a:buClr>
                <a:schemeClr val="dk2"/>
              </a:buClr>
              <a:buSzPts val="1100"/>
              <a:buFont typeface="Lora"/>
              <a:buChar char="●"/>
            </a:pPr>
            <a:r>
              <a:rPr lang="en" sz="1100">
                <a:solidFill>
                  <a:schemeClr val="dk2"/>
                </a:solidFill>
                <a:latin typeface="Lora"/>
                <a:ea typeface="Lora"/>
                <a:cs typeface="Lora"/>
                <a:sym typeface="Lora"/>
              </a:rPr>
              <a:t>U.S. Department of Education issues the  </a:t>
            </a:r>
            <a:r>
              <a:rPr lang="en" sz="1100" b="1" i="1" u="sng">
                <a:solidFill>
                  <a:schemeClr val="accent5"/>
                </a:solidFill>
                <a:latin typeface="Lora"/>
                <a:ea typeface="Lora"/>
                <a:cs typeface="Lora"/>
                <a:sym typeface="Lora"/>
                <a:hlinkClick r:id="rId4">
                  <a:extLst>
                    <a:ext uri="{A12FA001-AC4F-418D-AE19-62706E023703}">
                      <ahyp:hlinkClr xmlns:ahyp="http://schemas.microsoft.com/office/drawing/2018/hyperlinkcolor" val="tx"/>
                    </a:ext>
                  </a:extLst>
                </a:hlinkClick>
              </a:rPr>
              <a:t>“Blueprint to Reform”</a:t>
            </a:r>
            <a:endParaRPr sz="1100">
              <a:solidFill>
                <a:schemeClr val="dk2"/>
              </a:solidFill>
              <a:latin typeface="Lora"/>
              <a:ea typeface="Lora"/>
              <a:cs typeface="Lora"/>
              <a:sym typeface="Lora"/>
            </a:endParaRPr>
          </a:p>
          <a:p>
            <a:pPr marL="457200" lvl="0" indent="-298450" algn="l" rtl="0">
              <a:lnSpc>
                <a:spcPct val="115000"/>
              </a:lnSpc>
              <a:spcBef>
                <a:spcPts val="0"/>
              </a:spcBef>
              <a:spcAft>
                <a:spcPts val="0"/>
              </a:spcAft>
              <a:buClr>
                <a:schemeClr val="dk2"/>
              </a:buClr>
              <a:buSzPts val="1100"/>
              <a:buFont typeface="Lora"/>
              <a:buChar char="●"/>
            </a:pPr>
            <a:r>
              <a:rPr lang="en" sz="1100">
                <a:solidFill>
                  <a:schemeClr val="dk2"/>
                </a:solidFill>
                <a:latin typeface="Lora"/>
                <a:ea typeface="Lora"/>
                <a:cs typeface="Lora"/>
                <a:sym typeface="Lora"/>
              </a:rPr>
              <a:t>President Obama describes his commitment to high standards (2010)</a:t>
            </a:r>
            <a:endParaRPr sz="1100">
              <a:solidFill>
                <a:schemeClr val="dk2"/>
              </a:solidFill>
              <a:latin typeface="Lora"/>
              <a:ea typeface="Lora"/>
              <a:cs typeface="Lora"/>
              <a:sym typeface="Lora"/>
            </a:endParaRPr>
          </a:p>
          <a:p>
            <a:pPr marL="914400" lvl="1" indent="-298450" algn="l" rtl="0">
              <a:lnSpc>
                <a:spcPct val="115000"/>
              </a:lnSpc>
              <a:spcBef>
                <a:spcPts val="0"/>
              </a:spcBef>
              <a:spcAft>
                <a:spcPts val="0"/>
              </a:spcAft>
              <a:buClr>
                <a:schemeClr val="dk2"/>
              </a:buClr>
              <a:buSzPts val="1100"/>
              <a:buFont typeface="Lora"/>
              <a:buChar char="○"/>
            </a:pPr>
            <a:r>
              <a:rPr lang="en" sz="1100">
                <a:solidFill>
                  <a:schemeClr val="dk2"/>
                </a:solidFill>
                <a:latin typeface="Lora"/>
                <a:ea typeface="Lora"/>
                <a:cs typeface="Lora"/>
                <a:sym typeface="Lora"/>
              </a:rPr>
              <a:t>Federal funding is awarded to states to help them develop and implement assessments that are aligned with new standards</a:t>
            </a:r>
            <a:endParaRPr sz="1100">
              <a:solidFill>
                <a:schemeClr val="dk2"/>
              </a:solidFill>
              <a:latin typeface="Lora"/>
              <a:ea typeface="Lora"/>
              <a:cs typeface="Lora"/>
              <a:sym typeface="Lora"/>
            </a:endParaRPr>
          </a:p>
          <a:p>
            <a:pPr marL="914400" lvl="1" indent="-298450" algn="l" rtl="0">
              <a:lnSpc>
                <a:spcPct val="115000"/>
              </a:lnSpc>
              <a:spcBef>
                <a:spcPts val="0"/>
              </a:spcBef>
              <a:spcAft>
                <a:spcPts val="0"/>
              </a:spcAft>
              <a:buClr>
                <a:schemeClr val="dk2"/>
              </a:buClr>
              <a:buSzPts val="1100"/>
              <a:buFont typeface="Lora"/>
              <a:buChar char="○"/>
            </a:pPr>
            <a:r>
              <a:rPr lang="en" sz="1100">
                <a:solidFill>
                  <a:schemeClr val="dk2"/>
                </a:solidFill>
                <a:latin typeface="Lora"/>
                <a:ea typeface="Lora"/>
                <a:cs typeface="Lora"/>
                <a:sym typeface="Lora"/>
              </a:rPr>
              <a:t>Common Core Standards develop rigorous, scientifically based standards for all students that are aligned with college and work expectations</a:t>
            </a:r>
            <a:endParaRPr sz="1100">
              <a:solidFill>
                <a:schemeClr val="dk2"/>
              </a:solidFill>
              <a:latin typeface="Lora"/>
              <a:ea typeface="Lora"/>
              <a:cs typeface="Lora"/>
              <a:sym typeface="Lor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961650" y="195350"/>
            <a:ext cx="7220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Lora"/>
                <a:ea typeface="Lora"/>
                <a:cs typeface="Lora"/>
                <a:sym typeface="Lora"/>
              </a:rPr>
              <a:t>Support for Standards-Based Reform</a:t>
            </a:r>
            <a:endParaRPr b="1">
              <a:latin typeface="Lora"/>
              <a:ea typeface="Lora"/>
              <a:cs typeface="Lora"/>
              <a:sym typeface="Lora"/>
            </a:endParaRPr>
          </a:p>
        </p:txBody>
      </p:sp>
      <p:sp>
        <p:nvSpPr>
          <p:cNvPr id="112" name="Google Shape;112;p19"/>
          <p:cNvSpPr txBox="1">
            <a:spLocks noGrp="1"/>
          </p:cNvSpPr>
          <p:nvPr>
            <p:ph type="body" idx="1"/>
          </p:nvPr>
        </p:nvSpPr>
        <p:spPr>
          <a:xfrm>
            <a:off x="311700" y="923875"/>
            <a:ext cx="4260300" cy="3904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298450" algn="l" rtl="0">
              <a:spcBef>
                <a:spcPts val="0"/>
              </a:spcBef>
              <a:spcAft>
                <a:spcPts val="0"/>
              </a:spcAft>
              <a:buSzPts val="1100"/>
              <a:buFont typeface="Lora"/>
              <a:buChar char="●"/>
            </a:pPr>
            <a:r>
              <a:rPr lang="en" sz="1100">
                <a:latin typeface="Lora"/>
                <a:ea typeface="Lora"/>
                <a:cs typeface="Lora"/>
                <a:sym typeface="Lora"/>
              </a:rPr>
              <a:t>Citizens expect a national effort to urge states along the path to better schooling</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Schools battle inequity, questionable rigor, and uneven quality; Common Core standards improve learning and college and career success for all students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Standards-based reform places appropriate emphases on ELA and mathematics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Holds schools accountable for learning</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Provides the public with objective, measurable data on student performance and individual teacher outcomes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Gauges whether or not standards have been met </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Reflect objectivity and fairness around the world and in the U.S.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Designed to ensure the academic and personal success for all students and lower the achievement gap between economically disadvantaged students </a:t>
            </a:r>
            <a:endParaRPr sz="1100">
              <a:latin typeface="Lora"/>
              <a:ea typeface="Lora"/>
              <a:cs typeface="Lora"/>
              <a:sym typeface="Lora"/>
            </a:endParaRPr>
          </a:p>
        </p:txBody>
      </p:sp>
      <p:pic>
        <p:nvPicPr>
          <p:cNvPr id="113" name="Google Shape;113;p19"/>
          <p:cNvPicPr preferRelativeResize="0"/>
          <p:nvPr/>
        </p:nvPicPr>
        <p:blipFill>
          <a:blip r:embed="rId3">
            <a:alphaModFix/>
          </a:blip>
          <a:stretch>
            <a:fillRect/>
          </a:stretch>
        </p:blipFill>
        <p:spPr>
          <a:xfrm>
            <a:off x="4662975" y="1276075"/>
            <a:ext cx="4267200" cy="3200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95825" y="445025"/>
            <a:ext cx="8950200" cy="9666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900" b="1">
                <a:latin typeface="Lora"/>
                <a:ea typeface="Lora"/>
                <a:cs typeface="Lora"/>
                <a:sym typeface="Lora"/>
              </a:rPr>
              <a:t>Position 2: </a:t>
            </a:r>
            <a:endParaRPr sz="2900" b="1">
              <a:latin typeface="Lora"/>
              <a:ea typeface="Lora"/>
              <a:cs typeface="Lora"/>
              <a:sym typeface="Lora"/>
            </a:endParaRPr>
          </a:p>
          <a:p>
            <a:pPr marL="0" lvl="0" indent="0" algn="l" rtl="0">
              <a:spcBef>
                <a:spcPts val="0"/>
              </a:spcBef>
              <a:spcAft>
                <a:spcPts val="0"/>
              </a:spcAft>
              <a:buNone/>
            </a:pPr>
            <a:r>
              <a:rPr lang="en" sz="2200">
                <a:latin typeface="Lora"/>
                <a:ea typeface="Lora"/>
                <a:cs typeface="Lora"/>
                <a:sym typeface="Lora"/>
              </a:rPr>
              <a:t>Standards Based Reform is Flawed Policy and Misdirected Reform</a:t>
            </a:r>
            <a:endParaRPr sz="2200">
              <a:latin typeface="Lora"/>
              <a:ea typeface="Lora"/>
              <a:cs typeface="Lora"/>
              <a:sym typeface="Lora"/>
            </a:endParaRPr>
          </a:p>
        </p:txBody>
      </p:sp>
      <p:pic>
        <p:nvPicPr>
          <p:cNvPr id="119" name="Google Shape;119;p20" descr="We believe that the best way to change schools all over the world is through ambitious, validated and scalable innovations. In HundrED we are interested in how the rapid changes taking place in the world are shaping the structure of schools, surrounding societies and every child’s daily experiences - and then sharing these insights with the world.&#10;&#10;Over the next two years we will interview 100 global thought leaders, create 100 case studies of exciting education happenings worldwide, and trial 100 new innovations in a selection of schools in Finland for one year. Our findings will be shared with the world for free. &#10;&#10;Visit: https://hundred.fi/visions Find out more at: https://hundred.org/en#header" title="Sir Ken Robinson and assessment | HundrED">
            <a:hlinkClick r:id="rId3"/>
          </p:cNvPr>
          <p:cNvPicPr preferRelativeResize="0"/>
          <p:nvPr/>
        </p:nvPicPr>
        <p:blipFill>
          <a:blip r:embed="rId4">
            <a:alphaModFix/>
          </a:blip>
          <a:stretch>
            <a:fillRect/>
          </a:stretch>
        </p:blipFill>
        <p:spPr>
          <a:xfrm>
            <a:off x="394338" y="1628563"/>
            <a:ext cx="4285433" cy="3214075"/>
          </a:xfrm>
          <a:prstGeom prst="rect">
            <a:avLst/>
          </a:prstGeom>
          <a:noFill/>
          <a:ln>
            <a:noFill/>
          </a:ln>
        </p:spPr>
      </p:pic>
      <p:sp>
        <p:nvSpPr>
          <p:cNvPr id="120" name="Google Shape;120;p20"/>
          <p:cNvSpPr txBox="1"/>
          <p:nvPr/>
        </p:nvSpPr>
        <p:spPr>
          <a:xfrm>
            <a:off x="5127750" y="1628500"/>
            <a:ext cx="3667500" cy="32142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980000"/>
                </a:solidFill>
                <a:latin typeface="Lora"/>
                <a:ea typeface="Lora"/>
                <a:cs typeface="Lora"/>
                <a:sym typeface="Lora"/>
              </a:rPr>
              <a:t>“Misdirected reform is the idea that </a:t>
            </a:r>
            <a:endParaRPr>
              <a:solidFill>
                <a:srgbClr val="980000"/>
              </a:solidFill>
              <a:latin typeface="Lora"/>
              <a:ea typeface="Lora"/>
              <a:cs typeface="Lora"/>
              <a:sym typeface="Lora"/>
            </a:endParaRPr>
          </a:p>
          <a:p>
            <a:pPr marL="0" lvl="0" indent="0" algn="ctr" rtl="0">
              <a:spcBef>
                <a:spcPts val="0"/>
              </a:spcBef>
              <a:spcAft>
                <a:spcPts val="0"/>
              </a:spcAft>
              <a:buNone/>
            </a:pPr>
            <a:r>
              <a:rPr lang="en">
                <a:solidFill>
                  <a:srgbClr val="980000"/>
                </a:solidFill>
                <a:latin typeface="Lora"/>
                <a:ea typeface="Lora"/>
                <a:cs typeface="Lora"/>
                <a:sym typeface="Lora"/>
              </a:rPr>
              <a:t>teachers in the U.S make “the measurable important rather than the important measurable”</a:t>
            </a:r>
            <a:endParaRPr>
              <a:solidFill>
                <a:srgbClr val="980000"/>
              </a:solidFill>
              <a:latin typeface="Lora"/>
              <a:ea typeface="Lora"/>
              <a:cs typeface="Lora"/>
              <a:sym typeface="Lora"/>
            </a:endParaRPr>
          </a:p>
          <a:p>
            <a:pPr marL="0" lvl="0" indent="0" algn="ctr" rtl="0">
              <a:spcBef>
                <a:spcPts val="0"/>
              </a:spcBef>
              <a:spcAft>
                <a:spcPts val="0"/>
              </a:spcAft>
              <a:buNone/>
            </a:pPr>
            <a:endParaRPr>
              <a:solidFill>
                <a:srgbClr val="980000"/>
              </a:solidFill>
              <a:latin typeface="Lora"/>
              <a:ea typeface="Lora"/>
              <a:cs typeface="Lora"/>
              <a:sym typeface="Lora"/>
            </a:endParaRPr>
          </a:p>
          <a:p>
            <a:pPr marL="0" lvl="0" indent="0" algn="ctr" rtl="0">
              <a:spcBef>
                <a:spcPts val="0"/>
              </a:spcBef>
              <a:spcAft>
                <a:spcPts val="0"/>
              </a:spcAft>
              <a:buNone/>
            </a:pPr>
            <a:r>
              <a:rPr lang="en">
                <a:solidFill>
                  <a:srgbClr val="980000"/>
                </a:solidFill>
                <a:latin typeface="Lora"/>
                <a:ea typeface="Lora"/>
                <a:cs typeface="Lora"/>
                <a:sym typeface="Lora"/>
              </a:rPr>
              <a:t>-Sir Ken Robinson</a:t>
            </a:r>
            <a:endParaRPr>
              <a:solidFill>
                <a:srgbClr val="980000"/>
              </a:solidFill>
              <a:latin typeface="Lora"/>
              <a:ea typeface="Lora"/>
              <a:cs typeface="Lora"/>
              <a:sym typeface="Lora"/>
            </a:endParaRPr>
          </a:p>
          <a:p>
            <a:pPr marL="0" lvl="0" indent="0" algn="ctr" rtl="0">
              <a:spcBef>
                <a:spcPts val="0"/>
              </a:spcBef>
              <a:spcAft>
                <a:spcPts val="0"/>
              </a:spcAft>
              <a:buNone/>
            </a:pPr>
            <a:endParaRPr>
              <a:latin typeface="Lora"/>
              <a:ea typeface="Lora"/>
              <a:cs typeface="Lora"/>
              <a:sym typeface="Lora"/>
            </a:endParaRPr>
          </a:p>
          <a:p>
            <a:pPr marL="0" lvl="0" indent="0" algn="ctr" rtl="0">
              <a:spcBef>
                <a:spcPts val="0"/>
              </a:spcBef>
              <a:spcAft>
                <a:spcPts val="0"/>
              </a:spcAft>
              <a:buNone/>
            </a:pPr>
            <a:r>
              <a:rPr lang="en">
                <a:latin typeface="Lora"/>
                <a:ea typeface="Lora"/>
                <a:cs typeface="Lora"/>
                <a:sym typeface="Lora"/>
              </a:rPr>
              <a:t>Teaching to standards will make technicians rather than teachers teaching their best. </a:t>
            </a:r>
            <a:endParaRPr>
              <a:latin typeface="Lora"/>
              <a:ea typeface="Lora"/>
              <a:cs typeface="Lora"/>
              <a:sym typeface="Lor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p:nvPr/>
        </p:nvSpPr>
        <p:spPr>
          <a:xfrm>
            <a:off x="6221575" y="1337375"/>
            <a:ext cx="2276700" cy="32382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ora"/>
                <a:ea typeface="Lora"/>
                <a:cs typeface="Lora"/>
                <a:sym typeface="Lora"/>
              </a:rPr>
              <a:t>For more information watch Sir Ken Robinson’s two TED Talks:</a:t>
            </a:r>
            <a:endParaRPr>
              <a:latin typeface="Lora"/>
              <a:ea typeface="Lora"/>
              <a:cs typeface="Lora"/>
              <a:sym typeface="Lora"/>
            </a:endParaRPr>
          </a:p>
          <a:p>
            <a:pPr marL="457200" lvl="0" indent="-317500" algn="l" rtl="0">
              <a:spcBef>
                <a:spcPts val="0"/>
              </a:spcBef>
              <a:spcAft>
                <a:spcPts val="0"/>
              </a:spcAft>
              <a:buSzPts val="1400"/>
              <a:buFont typeface="Lora"/>
              <a:buChar char="●"/>
            </a:pPr>
            <a:r>
              <a:rPr lang="en" u="sng">
                <a:solidFill>
                  <a:schemeClr val="hlink"/>
                </a:solidFill>
                <a:latin typeface="Lora"/>
                <a:ea typeface="Lora"/>
                <a:cs typeface="Lora"/>
                <a:sym typeface="Lora"/>
                <a:hlinkClick r:id="rId3"/>
              </a:rPr>
              <a:t>Changing Education Paradigms</a:t>
            </a:r>
            <a:r>
              <a:rPr lang="en">
                <a:latin typeface="Lora"/>
                <a:ea typeface="Lora"/>
                <a:cs typeface="Lora"/>
                <a:sym typeface="Lora"/>
              </a:rPr>
              <a:t> (11:40)</a:t>
            </a:r>
            <a:br>
              <a:rPr lang="en">
                <a:latin typeface="Lora"/>
                <a:ea typeface="Lora"/>
                <a:cs typeface="Lora"/>
                <a:sym typeface="Lora"/>
              </a:rPr>
            </a:br>
            <a:endParaRPr>
              <a:latin typeface="Lora"/>
              <a:ea typeface="Lora"/>
              <a:cs typeface="Lora"/>
              <a:sym typeface="Lora"/>
            </a:endParaRPr>
          </a:p>
          <a:p>
            <a:pPr marL="457200" lvl="0" indent="-317500" algn="l" rtl="0">
              <a:spcBef>
                <a:spcPts val="0"/>
              </a:spcBef>
              <a:spcAft>
                <a:spcPts val="0"/>
              </a:spcAft>
              <a:buSzPts val="1400"/>
              <a:buFont typeface="Lora"/>
              <a:buChar char="●"/>
            </a:pPr>
            <a:r>
              <a:rPr lang="en" u="sng">
                <a:solidFill>
                  <a:schemeClr val="hlink"/>
                </a:solidFill>
                <a:latin typeface="Lora"/>
                <a:ea typeface="Lora"/>
                <a:cs typeface="Lora"/>
                <a:sym typeface="Lora"/>
                <a:hlinkClick r:id="rId4"/>
              </a:rPr>
              <a:t>How to Escape Our Schools Death Valley</a:t>
            </a:r>
            <a:r>
              <a:rPr lang="en">
                <a:latin typeface="Lora"/>
                <a:ea typeface="Lora"/>
                <a:cs typeface="Lora"/>
                <a:sym typeface="Lora"/>
              </a:rPr>
              <a:t> (19:11)</a:t>
            </a:r>
            <a:endParaRPr>
              <a:latin typeface="Lora"/>
              <a:ea typeface="Lora"/>
              <a:cs typeface="Lora"/>
              <a:sym typeface="Lora"/>
            </a:endParaRPr>
          </a:p>
          <a:p>
            <a:pPr marL="0" lvl="0" indent="0" algn="l" rtl="0">
              <a:spcBef>
                <a:spcPts val="0"/>
              </a:spcBef>
              <a:spcAft>
                <a:spcPts val="0"/>
              </a:spcAft>
              <a:buNone/>
            </a:pPr>
            <a:endParaRPr>
              <a:latin typeface="Lora"/>
              <a:ea typeface="Lora"/>
              <a:cs typeface="Lora"/>
              <a:sym typeface="Lora"/>
            </a:endParaRPr>
          </a:p>
          <a:p>
            <a:pPr marL="457200" lvl="0" indent="0" algn="l" rtl="0">
              <a:spcBef>
                <a:spcPts val="0"/>
              </a:spcBef>
              <a:spcAft>
                <a:spcPts val="0"/>
              </a:spcAft>
              <a:buNone/>
            </a:pPr>
            <a:endParaRPr>
              <a:latin typeface="Lora"/>
              <a:ea typeface="Lora"/>
              <a:cs typeface="Lora"/>
              <a:sym typeface="Lora"/>
            </a:endParaRPr>
          </a:p>
        </p:txBody>
      </p:sp>
      <p:sp>
        <p:nvSpPr>
          <p:cNvPr id="126" name="Google Shape;126;p21"/>
          <p:cNvSpPr txBox="1"/>
          <p:nvPr/>
        </p:nvSpPr>
        <p:spPr>
          <a:xfrm>
            <a:off x="773575" y="1337375"/>
            <a:ext cx="4734900" cy="32382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ora"/>
                <a:ea typeface="Lora"/>
                <a:cs typeface="Lora"/>
                <a:sym typeface="Lora"/>
              </a:rPr>
              <a:t>Those who see standards- based reform as a flawed policy:</a:t>
            </a:r>
            <a:endParaRPr>
              <a:latin typeface="Lora"/>
              <a:ea typeface="Lora"/>
              <a:cs typeface="Lora"/>
              <a:sym typeface="Lora"/>
            </a:endParaRPr>
          </a:p>
          <a:p>
            <a:pPr marL="457200" lvl="0" indent="-317500" algn="l" rtl="0">
              <a:spcBef>
                <a:spcPts val="0"/>
              </a:spcBef>
              <a:spcAft>
                <a:spcPts val="0"/>
              </a:spcAft>
              <a:buSzPts val="1400"/>
              <a:buFont typeface="Lora"/>
              <a:buChar char="●"/>
            </a:pPr>
            <a:r>
              <a:rPr lang="en">
                <a:latin typeface="Lora"/>
                <a:ea typeface="Lora"/>
                <a:cs typeface="Lora"/>
                <a:sym typeface="Lora"/>
              </a:rPr>
              <a:t>Argue </a:t>
            </a:r>
            <a:r>
              <a:rPr lang="en" i="1">
                <a:latin typeface="Lora"/>
                <a:ea typeface="Lora"/>
                <a:cs typeface="Lora"/>
                <a:sym typeface="Lora"/>
              </a:rPr>
              <a:t>A Nation at Risk</a:t>
            </a:r>
            <a:r>
              <a:rPr lang="en">
                <a:latin typeface="Lora"/>
                <a:ea typeface="Lora"/>
                <a:cs typeface="Lora"/>
                <a:sym typeface="Lora"/>
              </a:rPr>
              <a:t> promotes the myth of a failing public school system and a “manufactured crisis”</a:t>
            </a:r>
            <a:endParaRPr>
              <a:latin typeface="Lora"/>
              <a:ea typeface="Lora"/>
              <a:cs typeface="Lora"/>
              <a:sym typeface="Lora"/>
            </a:endParaRPr>
          </a:p>
          <a:p>
            <a:pPr marL="457200" lvl="0" indent="-317500" algn="l" rtl="0">
              <a:spcBef>
                <a:spcPts val="0"/>
              </a:spcBef>
              <a:spcAft>
                <a:spcPts val="0"/>
              </a:spcAft>
              <a:buSzPts val="1400"/>
              <a:buFont typeface="Lora"/>
              <a:buChar char="●"/>
            </a:pPr>
            <a:r>
              <a:rPr lang="en">
                <a:latin typeface="Lora"/>
                <a:ea typeface="Lora"/>
                <a:cs typeface="Lora"/>
                <a:sym typeface="Lora"/>
              </a:rPr>
              <a:t>View the report as a distorted picture of American schools</a:t>
            </a:r>
            <a:endParaRPr>
              <a:latin typeface="Lora"/>
              <a:ea typeface="Lora"/>
              <a:cs typeface="Lora"/>
              <a:sym typeface="Lora"/>
            </a:endParaRPr>
          </a:p>
          <a:p>
            <a:pPr marL="457200" lvl="0" indent="-317500" algn="l" rtl="0">
              <a:spcBef>
                <a:spcPts val="0"/>
              </a:spcBef>
              <a:spcAft>
                <a:spcPts val="0"/>
              </a:spcAft>
              <a:buSzPts val="1400"/>
              <a:buFont typeface="Lora"/>
              <a:buChar char="●"/>
            </a:pPr>
            <a:r>
              <a:rPr lang="en">
                <a:latin typeface="Lora"/>
                <a:ea typeface="Lora"/>
                <a:cs typeface="Lora"/>
                <a:sym typeface="Lora"/>
              </a:rPr>
              <a:t>Evidence indicates that the average student is doing as well, if not slightly better than students did in previous years. </a:t>
            </a:r>
            <a:endParaRPr>
              <a:latin typeface="Lora"/>
              <a:ea typeface="Lora"/>
              <a:cs typeface="Lora"/>
              <a:sym typeface="Lora"/>
            </a:endParaRPr>
          </a:p>
          <a:p>
            <a:pPr marL="457200" lvl="0" indent="0" algn="l" rtl="0">
              <a:spcBef>
                <a:spcPts val="0"/>
              </a:spcBef>
              <a:spcAft>
                <a:spcPts val="0"/>
              </a:spcAft>
              <a:buNone/>
            </a:pPr>
            <a:endParaRPr>
              <a:latin typeface="Lora"/>
              <a:ea typeface="Lora"/>
              <a:cs typeface="Lora"/>
              <a:sym typeface="Lora"/>
            </a:endParaRPr>
          </a:p>
        </p:txBody>
      </p:sp>
      <p:sp>
        <p:nvSpPr>
          <p:cNvPr id="127" name="Google Shape;127;p21"/>
          <p:cNvSpPr txBox="1">
            <a:spLocks noGrp="1"/>
          </p:cNvSpPr>
          <p:nvPr>
            <p:ph type="title"/>
          </p:nvPr>
        </p:nvSpPr>
        <p:spPr>
          <a:xfrm>
            <a:off x="773575" y="445025"/>
            <a:ext cx="7724700" cy="7344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900" b="1" i="1">
                <a:latin typeface="Lora"/>
                <a:ea typeface="Lora"/>
                <a:cs typeface="Lora"/>
                <a:sym typeface="Lora"/>
              </a:rPr>
              <a:t>A Nation at Risk: </a:t>
            </a:r>
            <a:r>
              <a:rPr lang="en" sz="2900" b="1">
                <a:latin typeface="Lora"/>
                <a:ea typeface="Lora"/>
                <a:cs typeface="Lora"/>
                <a:sym typeface="Lora"/>
              </a:rPr>
              <a:t>Flawed Policy</a:t>
            </a:r>
            <a:endParaRPr sz="2200">
              <a:latin typeface="Lora"/>
              <a:ea typeface="Lora"/>
              <a:cs typeface="Lora"/>
              <a:sym typeface="Lo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2"/>
          <p:cNvSpPr txBox="1">
            <a:spLocks noGrp="1"/>
          </p:cNvSpPr>
          <p:nvPr>
            <p:ph type="body" idx="1"/>
          </p:nvPr>
        </p:nvSpPr>
        <p:spPr>
          <a:xfrm>
            <a:off x="395250" y="1462375"/>
            <a:ext cx="8520600" cy="34494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30200" algn="l" rtl="0">
              <a:spcBef>
                <a:spcPts val="0"/>
              </a:spcBef>
              <a:spcAft>
                <a:spcPts val="0"/>
              </a:spcAft>
              <a:buSzPts val="1600"/>
              <a:buFont typeface="Lora"/>
              <a:buChar char="●"/>
            </a:pPr>
            <a:r>
              <a:rPr lang="en" sz="1600">
                <a:latin typeface="Lora"/>
                <a:ea typeface="Lora"/>
                <a:cs typeface="Lora"/>
                <a:sym typeface="Lora"/>
              </a:rPr>
              <a:t>Ross Perot initiated the adoption of a business rationale in education. </a:t>
            </a:r>
            <a:endParaRPr sz="1600">
              <a:latin typeface="Lora"/>
              <a:ea typeface="Lora"/>
              <a:cs typeface="Lora"/>
              <a:sym typeface="Lora"/>
            </a:endParaRPr>
          </a:p>
          <a:p>
            <a:pPr marL="914400" lvl="1" indent="-330200" algn="l" rtl="0">
              <a:spcBef>
                <a:spcPts val="0"/>
              </a:spcBef>
              <a:spcAft>
                <a:spcPts val="0"/>
              </a:spcAft>
              <a:buSzPts val="1600"/>
              <a:buFont typeface="Lora"/>
              <a:buChar char="○"/>
            </a:pPr>
            <a:r>
              <a:rPr lang="en" sz="1600">
                <a:latin typeface="Lora"/>
                <a:ea typeface="Lora"/>
                <a:cs typeface="Lora"/>
                <a:sym typeface="Lora"/>
              </a:rPr>
              <a:t>Believed “If it successful in business, it must be successful in education.”</a:t>
            </a:r>
            <a:endParaRPr sz="1600">
              <a:latin typeface="Lora"/>
              <a:ea typeface="Lora"/>
              <a:cs typeface="Lora"/>
              <a:sym typeface="Lora"/>
            </a:endParaRPr>
          </a:p>
          <a:p>
            <a:pPr marL="914400" lvl="1" indent="-330200" algn="l" rtl="0">
              <a:spcBef>
                <a:spcPts val="0"/>
              </a:spcBef>
              <a:spcAft>
                <a:spcPts val="0"/>
              </a:spcAft>
              <a:buSzPts val="1600"/>
              <a:buFont typeface="Lora"/>
              <a:buChar char="○"/>
            </a:pPr>
            <a:r>
              <a:rPr lang="en" sz="1600">
                <a:latin typeface="Lora"/>
                <a:ea typeface="Lora"/>
                <a:cs typeface="Lora"/>
                <a:sym typeface="Lora"/>
              </a:rPr>
              <a:t>Blamed administrators for problems in education</a:t>
            </a:r>
            <a:endParaRPr sz="1600">
              <a:latin typeface="Lora"/>
              <a:ea typeface="Lora"/>
              <a:cs typeface="Lora"/>
              <a:sym typeface="Lora"/>
            </a:endParaRPr>
          </a:p>
          <a:p>
            <a:pPr marL="457200" lvl="0" indent="-330200" algn="l" rtl="0">
              <a:spcBef>
                <a:spcPts val="0"/>
              </a:spcBef>
              <a:spcAft>
                <a:spcPts val="0"/>
              </a:spcAft>
              <a:buSzPts val="1600"/>
              <a:buFont typeface="Lora"/>
              <a:buChar char="●"/>
            </a:pPr>
            <a:r>
              <a:rPr lang="en" sz="1600">
                <a:latin typeface="Lora"/>
                <a:ea typeface="Lora"/>
                <a:cs typeface="Lora"/>
                <a:sym typeface="Lora"/>
              </a:rPr>
              <a:t>Checklists for teacher behaviors and tests of students’ minimum skills are damaging to the most bright and thoughtful teachers</a:t>
            </a:r>
            <a:endParaRPr sz="1600">
              <a:latin typeface="Lora"/>
              <a:ea typeface="Lora"/>
              <a:cs typeface="Lora"/>
              <a:sym typeface="Lora"/>
            </a:endParaRPr>
          </a:p>
          <a:p>
            <a:pPr marL="457200" lvl="0" indent="-330200" algn="l" rtl="0">
              <a:spcBef>
                <a:spcPts val="0"/>
              </a:spcBef>
              <a:spcAft>
                <a:spcPts val="0"/>
              </a:spcAft>
              <a:buSzPts val="1600"/>
              <a:buFont typeface="Lora"/>
              <a:buChar char="●"/>
            </a:pPr>
            <a:r>
              <a:rPr lang="en" sz="1600">
                <a:latin typeface="Lora"/>
                <a:ea typeface="Lora"/>
                <a:cs typeface="Lora"/>
                <a:sym typeface="Lora"/>
              </a:rPr>
              <a:t>Stifles the creativity of teachers who know their subjects well, who teach in engaging ways, and who reflect their own continued learning in their teaching</a:t>
            </a:r>
            <a:endParaRPr sz="1600">
              <a:latin typeface="Lora"/>
              <a:ea typeface="Lora"/>
              <a:cs typeface="Lora"/>
              <a:sym typeface="Lora"/>
            </a:endParaRPr>
          </a:p>
          <a:p>
            <a:pPr marL="457200" lvl="0" indent="-330200" algn="l" rtl="0">
              <a:spcBef>
                <a:spcPts val="0"/>
              </a:spcBef>
              <a:spcAft>
                <a:spcPts val="0"/>
              </a:spcAft>
              <a:buSzPts val="1600"/>
              <a:buFont typeface="Lora"/>
              <a:buChar char="●"/>
            </a:pPr>
            <a:r>
              <a:rPr lang="en" sz="1600">
                <a:latin typeface="Lora"/>
                <a:ea typeface="Lora"/>
                <a:cs typeface="Lora"/>
                <a:sym typeface="Lora"/>
              </a:rPr>
              <a:t>Distorts an understanding of teachers’ work and the critical role they play in education</a:t>
            </a:r>
            <a:endParaRPr sz="1600">
              <a:latin typeface="Lora"/>
              <a:ea typeface="Lora"/>
              <a:cs typeface="Lora"/>
              <a:sym typeface="Lora"/>
            </a:endParaRPr>
          </a:p>
          <a:p>
            <a:pPr marL="457200" lvl="0" indent="-330200" algn="l" rtl="0">
              <a:spcBef>
                <a:spcPts val="0"/>
              </a:spcBef>
              <a:spcAft>
                <a:spcPts val="0"/>
              </a:spcAft>
              <a:buSzPts val="1600"/>
              <a:buFont typeface="Lora"/>
              <a:buChar char="●"/>
            </a:pPr>
            <a:r>
              <a:rPr lang="en" sz="1600">
                <a:latin typeface="Lora"/>
                <a:ea typeface="Lora"/>
                <a:cs typeface="Lora"/>
                <a:sym typeface="Lora"/>
              </a:rPr>
              <a:t>Makes teachers technicians; the classroom will lose its best teachers</a:t>
            </a:r>
            <a:endParaRPr sz="1600">
              <a:latin typeface="Lora"/>
              <a:ea typeface="Lora"/>
              <a:cs typeface="Lora"/>
              <a:sym typeface="Lora"/>
            </a:endParaRPr>
          </a:p>
        </p:txBody>
      </p:sp>
      <p:sp>
        <p:nvSpPr>
          <p:cNvPr id="133" name="Google Shape;133;p22"/>
          <p:cNvSpPr txBox="1">
            <a:spLocks noGrp="1"/>
          </p:cNvSpPr>
          <p:nvPr>
            <p:ph type="title"/>
          </p:nvPr>
        </p:nvSpPr>
        <p:spPr>
          <a:xfrm>
            <a:off x="311700" y="212925"/>
            <a:ext cx="8520600" cy="11337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900" b="1">
                <a:latin typeface="Lora"/>
                <a:ea typeface="Lora"/>
                <a:cs typeface="Lora"/>
                <a:sym typeface="Lora"/>
              </a:rPr>
              <a:t>Opponent Views:</a:t>
            </a:r>
            <a:br>
              <a:rPr lang="en" sz="2900" b="1">
                <a:latin typeface="Lora"/>
                <a:ea typeface="Lora"/>
                <a:cs typeface="Lora"/>
                <a:sym typeface="Lora"/>
              </a:rPr>
            </a:br>
            <a:r>
              <a:rPr lang="en" sz="2900" b="1">
                <a:latin typeface="Lora"/>
                <a:ea typeface="Lora"/>
                <a:cs typeface="Lora"/>
                <a:sym typeface="Lora"/>
              </a:rPr>
              <a:t>Risks of a Business Rationale in Education</a:t>
            </a:r>
            <a:endParaRPr sz="2200">
              <a:latin typeface="Lora"/>
              <a:ea typeface="Lora"/>
              <a:cs typeface="Lora"/>
              <a:sym typeface="Lor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3"/>
          <p:cNvSpPr txBox="1">
            <a:spLocks noGrp="1"/>
          </p:cNvSpPr>
          <p:nvPr>
            <p:ph type="body" idx="1"/>
          </p:nvPr>
        </p:nvSpPr>
        <p:spPr>
          <a:xfrm>
            <a:off x="4742125" y="1021700"/>
            <a:ext cx="4090200" cy="38346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298450" algn="l" rtl="0">
              <a:spcBef>
                <a:spcPts val="0"/>
              </a:spcBef>
              <a:spcAft>
                <a:spcPts val="0"/>
              </a:spcAft>
              <a:buSzPts val="1100"/>
              <a:buFont typeface="Lora"/>
              <a:buChar char="●"/>
            </a:pPr>
            <a:r>
              <a:rPr lang="en" sz="1100">
                <a:latin typeface="Lora"/>
                <a:ea typeface="Lora"/>
                <a:cs typeface="Lora"/>
                <a:sym typeface="Lora"/>
              </a:rPr>
              <a:t>Standardized tests often use wording that could “trip up” test takers </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The language of standardized tests prevent them from effectively measuring reasoning </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Test takers have no opportunity to show the thought processes that led to their decisions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Multiple choice questions are not reflective of real-world problem solving</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Test formatting limits an accurate display of knowledge as they are timed examinations that remove access to any books and resources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Standardized tests are overly simplistic and a quick-fix solution that is riddled with problems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Test preparation and results can negatively impact teacher salaries and elective course offerings</a:t>
            </a:r>
            <a:endParaRPr sz="1100">
              <a:latin typeface="Lora"/>
              <a:ea typeface="Lora"/>
              <a:cs typeface="Lora"/>
              <a:sym typeface="Lora"/>
            </a:endParaRPr>
          </a:p>
          <a:p>
            <a:pPr marL="457200" lvl="0" indent="-298450" algn="l" rtl="0">
              <a:spcBef>
                <a:spcPts val="0"/>
              </a:spcBef>
              <a:spcAft>
                <a:spcPts val="0"/>
              </a:spcAft>
              <a:buSzPts val="1100"/>
              <a:buFont typeface="Lora"/>
              <a:buChar char="●"/>
            </a:pPr>
            <a:r>
              <a:rPr lang="en" sz="1100">
                <a:latin typeface="Lora"/>
                <a:ea typeface="Lora"/>
                <a:cs typeface="Lora"/>
                <a:sym typeface="Lora"/>
              </a:rPr>
              <a:t>Reliance on high-stakes testing ignores the experience and recommendations of testing researchers and other experts</a:t>
            </a:r>
            <a:endParaRPr sz="1100">
              <a:latin typeface="Lora"/>
              <a:ea typeface="Lora"/>
              <a:cs typeface="Lora"/>
              <a:sym typeface="Lora"/>
            </a:endParaRPr>
          </a:p>
          <a:p>
            <a:pPr marL="457200" lvl="0" indent="0" algn="l" rtl="0">
              <a:spcBef>
                <a:spcPts val="1600"/>
              </a:spcBef>
              <a:spcAft>
                <a:spcPts val="1600"/>
              </a:spcAft>
              <a:buNone/>
            </a:pPr>
            <a:endParaRPr sz="1100">
              <a:latin typeface="Lora"/>
              <a:ea typeface="Lora"/>
              <a:cs typeface="Lora"/>
              <a:sym typeface="Lora"/>
            </a:endParaRPr>
          </a:p>
        </p:txBody>
      </p:sp>
      <p:sp>
        <p:nvSpPr>
          <p:cNvPr id="139" name="Google Shape;139;p23"/>
          <p:cNvSpPr txBox="1">
            <a:spLocks noGrp="1"/>
          </p:cNvSpPr>
          <p:nvPr>
            <p:ph type="title"/>
          </p:nvPr>
        </p:nvSpPr>
        <p:spPr>
          <a:xfrm>
            <a:off x="311700" y="212925"/>
            <a:ext cx="8520600" cy="6231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900" b="1">
                <a:latin typeface="Lora"/>
                <a:ea typeface="Lora"/>
                <a:cs typeface="Lora"/>
                <a:sym typeface="Lora"/>
              </a:rPr>
              <a:t>Deficits in Standards-Based Testing</a:t>
            </a:r>
            <a:endParaRPr sz="2200">
              <a:latin typeface="Lora"/>
              <a:ea typeface="Lora"/>
              <a:cs typeface="Lora"/>
              <a:sym typeface="Lora"/>
            </a:endParaRPr>
          </a:p>
        </p:txBody>
      </p:sp>
      <p:pic>
        <p:nvPicPr>
          <p:cNvPr id="140" name="Google Shape;140;p23"/>
          <p:cNvPicPr preferRelativeResize="0"/>
          <p:nvPr/>
        </p:nvPicPr>
        <p:blipFill>
          <a:blip r:embed="rId3">
            <a:alphaModFix/>
          </a:blip>
          <a:stretch>
            <a:fillRect/>
          </a:stretch>
        </p:blipFill>
        <p:spPr>
          <a:xfrm>
            <a:off x="183100" y="1275000"/>
            <a:ext cx="4437324" cy="332799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4"/>
          <p:cNvSpPr txBox="1">
            <a:spLocks noGrp="1"/>
          </p:cNvSpPr>
          <p:nvPr>
            <p:ph type="body" idx="1"/>
          </p:nvPr>
        </p:nvSpPr>
        <p:spPr>
          <a:xfrm>
            <a:off x="311700" y="789125"/>
            <a:ext cx="8520600" cy="40734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11150" algn="l" rtl="0">
              <a:spcBef>
                <a:spcPts val="0"/>
              </a:spcBef>
              <a:spcAft>
                <a:spcPts val="0"/>
              </a:spcAft>
              <a:buSzPts val="1300"/>
              <a:buFont typeface="Lora"/>
              <a:buChar char="●"/>
            </a:pPr>
            <a:r>
              <a:rPr lang="en" sz="1300">
                <a:latin typeface="Lora"/>
                <a:ea typeface="Lora"/>
                <a:cs typeface="Lora"/>
                <a:sym typeface="Lora"/>
              </a:rPr>
              <a:t>The standards movement is a smoke screen: The real crisis is social, not academic </a:t>
            </a:r>
            <a:endParaRPr sz="1300">
              <a:latin typeface="Lora"/>
              <a:ea typeface="Lora"/>
              <a:cs typeface="Lora"/>
              <a:sym typeface="Lora"/>
            </a:endParaRPr>
          </a:p>
          <a:p>
            <a:pPr marL="457200" lvl="0" indent="-311150" algn="l" rtl="0">
              <a:spcBef>
                <a:spcPts val="0"/>
              </a:spcBef>
              <a:spcAft>
                <a:spcPts val="0"/>
              </a:spcAft>
              <a:buSzPts val="1300"/>
              <a:buFont typeface="Lora"/>
              <a:buChar char="●"/>
            </a:pPr>
            <a:r>
              <a:rPr lang="en" sz="1300">
                <a:latin typeface="Lora"/>
                <a:ea typeface="Lora"/>
                <a:cs typeface="Lora"/>
                <a:sym typeface="Lora"/>
              </a:rPr>
              <a:t>The real crisis not addressed by </a:t>
            </a:r>
            <a:r>
              <a:rPr lang="en" sz="1300" i="1">
                <a:latin typeface="Lora"/>
                <a:ea typeface="Lora"/>
                <a:cs typeface="Lora"/>
                <a:sym typeface="Lora"/>
              </a:rPr>
              <a:t>A Nation at Risk </a:t>
            </a:r>
            <a:r>
              <a:rPr lang="en" sz="1300">
                <a:latin typeface="Lora"/>
                <a:ea typeface="Lora"/>
                <a:cs typeface="Lora"/>
                <a:sym typeface="Lora"/>
              </a:rPr>
              <a:t>is one of equity and justice for the most vulnerable: the children of the poor</a:t>
            </a:r>
            <a:endParaRPr sz="1300">
              <a:latin typeface="Lora"/>
              <a:ea typeface="Lora"/>
              <a:cs typeface="Lora"/>
              <a:sym typeface="Lora"/>
            </a:endParaRPr>
          </a:p>
          <a:p>
            <a:pPr marL="457200" lvl="0" indent="-311150" algn="l" rtl="0">
              <a:spcBef>
                <a:spcPts val="0"/>
              </a:spcBef>
              <a:spcAft>
                <a:spcPts val="0"/>
              </a:spcAft>
              <a:buSzPts val="1300"/>
              <a:buFont typeface="Lora"/>
              <a:buChar char="●"/>
            </a:pPr>
            <a:r>
              <a:rPr lang="en" sz="1300">
                <a:latin typeface="Lora"/>
                <a:ea typeface="Lora"/>
                <a:cs typeface="Lora"/>
                <a:sym typeface="Lora"/>
              </a:rPr>
              <a:t>The real national risk is more appropriately measured by dropout rates, unemployment statistics, and the juvenile incarceration rate rather than test scores</a:t>
            </a:r>
            <a:endParaRPr sz="1300">
              <a:latin typeface="Lora"/>
              <a:ea typeface="Lora"/>
              <a:cs typeface="Lora"/>
              <a:sym typeface="Lora"/>
            </a:endParaRPr>
          </a:p>
          <a:p>
            <a:pPr marL="457200" lvl="0" indent="-311150" algn="l" rtl="0">
              <a:spcBef>
                <a:spcPts val="0"/>
              </a:spcBef>
              <a:spcAft>
                <a:spcPts val="0"/>
              </a:spcAft>
              <a:buSzPts val="1300"/>
              <a:buFont typeface="Lora"/>
              <a:buChar char="●"/>
            </a:pPr>
            <a:r>
              <a:rPr lang="en" sz="1300">
                <a:latin typeface="Lora"/>
                <a:ea typeface="Lora"/>
                <a:cs typeface="Lora"/>
                <a:sym typeface="Lora"/>
              </a:rPr>
              <a:t>Opponents view the standards movement as a new kind of discrimination as students are denied the education they need for the sake of consistency in curriculum, instruction, and objective assessments</a:t>
            </a:r>
            <a:endParaRPr sz="1300">
              <a:latin typeface="Lora"/>
              <a:ea typeface="Lora"/>
              <a:cs typeface="Lora"/>
              <a:sym typeface="Lora"/>
            </a:endParaRPr>
          </a:p>
          <a:p>
            <a:pPr marL="914400" lvl="1" indent="-311150" algn="l" rtl="0">
              <a:spcBef>
                <a:spcPts val="0"/>
              </a:spcBef>
              <a:spcAft>
                <a:spcPts val="0"/>
              </a:spcAft>
              <a:buSzPts val="1300"/>
              <a:buFont typeface="Lora"/>
              <a:buChar char="○"/>
            </a:pPr>
            <a:r>
              <a:rPr lang="en" sz="1300">
                <a:latin typeface="Lora"/>
                <a:ea typeface="Lora"/>
                <a:cs typeface="Lora"/>
                <a:sym typeface="Lora"/>
              </a:rPr>
              <a:t>One standard fits none: As Sir Ken Robinson says in his </a:t>
            </a:r>
            <a:r>
              <a:rPr lang="en" sz="1300" u="sng">
                <a:solidFill>
                  <a:schemeClr val="accent5"/>
                </a:solidFill>
                <a:latin typeface="Lora"/>
                <a:ea typeface="Lora"/>
                <a:cs typeface="Lora"/>
                <a:sym typeface="Lora"/>
                <a:hlinkClick r:id="rId3">
                  <a:extLst>
                    <a:ext uri="{A12FA001-AC4F-418D-AE19-62706E023703}">
                      <ahyp:hlinkClr xmlns:ahyp="http://schemas.microsoft.com/office/drawing/2018/hyperlinkcolor" val="tx"/>
                    </a:ext>
                  </a:extLst>
                </a:hlinkClick>
              </a:rPr>
              <a:t>Death Valley TED Talk</a:t>
            </a:r>
            <a:r>
              <a:rPr lang="en" sz="1300">
                <a:latin typeface="Lora"/>
                <a:ea typeface="Lora"/>
                <a:cs typeface="Lora"/>
                <a:sym typeface="Lora"/>
              </a:rPr>
              <a:t>, students thrive on creativity, curiosity, and individuality, while standards-based reform pushes students to conformity and standardization</a:t>
            </a:r>
            <a:endParaRPr sz="1300">
              <a:latin typeface="Lora"/>
              <a:ea typeface="Lora"/>
              <a:cs typeface="Lora"/>
              <a:sym typeface="Lora"/>
            </a:endParaRPr>
          </a:p>
          <a:p>
            <a:pPr marL="457200" lvl="0" indent="-311150" algn="l" rtl="0">
              <a:spcBef>
                <a:spcPts val="0"/>
              </a:spcBef>
              <a:spcAft>
                <a:spcPts val="0"/>
              </a:spcAft>
              <a:buSzPts val="1300"/>
              <a:buFont typeface="Lora"/>
              <a:buChar char="●"/>
            </a:pPr>
            <a:r>
              <a:rPr lang="en" sz="1300">
                <a:latin typeface="Lora"/>
                <a:ea typeface="Lora"/>
                <a:cs typeface="Lora"/>
                <a:sym typeface="Lora"/>
              </a:rPr>
              <a:t>High stakes testing adds stress to teachers and students along with the fear of failure</a:t>
            </a:r>
            <a:endParaRPr sz="1300">
              <a:latin typeface="Lora"/>
              <a:ea typeface="Lora"/>
              <a:cs typeface="Lora"/>
              <a:sym typeface="Lora"/>
            </a:endParaRPr>
          </a:p>
          <a:p>
            <a:pPr marL="457200" lvl="0" indent="-311150" algn="l" rtl="0">
              <a:spcBef>
                <a:spcPts val="0"/>
              </a:spcBef>
              <a:spcAft>
                <a:spcPts val="0"/>
              </a:spcAft>
              <a:buSzPts val="1300"/>
              <a:buFont typeface="Lora"/>
              <a:buChar char="●"/>
            </a:pPr>
            <a:r>
              <a:rPr lang="en" sz="1300">
                <a:latin typeface="Lora"/>
                <a:ea typeface="Lora"/>
                <a:cs typeface="Lora"/>
                <a:sym typeface="Lora"/>
              </a:rPr>
              <a:t>The greatest negative impact of testing falls on poor and minority students</a:t>
            </a:r>
            <a:endParaRPr sz="1300">
              <a:latin typeface="Lora"/>
              <a:ea typeface="Lora"/>
              <a:cs typeface="Lora"/>
              <a:sym typeface="Lora"/>
            </a:endParaRPr>
          </a:p>
          <a:p>
            <a:pPr marL="457200" lvl="0" indent="-311150" algn="l" rtl="0">
              <a:spcBef>
                <a:spcPts val="0"/>
              </a:spcBef>
              <a:spcAft>
                <a:spcPts val="0"/>
              </a:spcAft>
              <a:buSzPts val="1300"/>
              <a:buFont typeface="Lora"/>
              <a:buChar char="●"/>
            </a:pPr>
            <a:r>
              <a:rPr lang="en" sz="1300">
                <a:latin typeface="Lora"/>
                <a:ea typeface="Lora"/>
                <a:cs typeface="Lora"/>
                <a:sym typeface="Lora"/>
              </a:rPr>
              <a:t>Race and class are the variables that have a greater impact in determining who will succeed and who will fail in life</a:t>
            </a:r>
            <a:endParaRPr sz="1300">
              <a:latin typeface="Lora"/>
              <a:ea typeface="Lora"/>
              <a:cs typeface="Lora"/>
              <a:sym typeface="Lora"/>
            </a:endParaRPr>
          </a:p>
        </p:txBody>
      </p:sp>
      <p:sp>
        <p:nvSpPr>
          <p:cNvPr id="146" name="Google Shape;146;p24"/>
          <p:cNvSpPr txBox="1">
            <a:spLocks noGrp="1"/>
          </p:cNvSpPr>
          <p:nvPr>
            <p:ph type="title"/>
          </p:nvPr>
        </p:nvSpPr>
        <p:spPr>
          <a:xfrm>
            <a:off x="311700" y="45825"/>
            <a:ext cx="8520600" cy="6231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900" b="1">
                <a:latin typeface="Lora"/>
                <a:ea typeface="Lora"/>
                <a:cs typeface="Lora"/>
                <a:sym typeface="Lora"/>
              </a:rPr>
              <a:t>The Real Crisis in American Education</a:t>
            </a:r>
            <a:endParaRPr sz="2200">
              <a:latin typeface="Lora"/>
              <a:ea typeface="Lora"/>
              <a:cs typeface="Lora"/>
              <a:sym typeface="Lo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body" idx="1"/>
          </p:nvPr>
        </p:nvSpPr>
        <p:spPr>
          <a:xfrm>
            <a:off x="311700" y="1152475"/>
            <a:ext cx="8520600" cy="34164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36550" algn="l" rtl="0">
              <a:spcBef>
                <a:spcPts val="0"/>
              </a:spcBef>
              <a:spcAft>
                <a:spcPts val="0"/>
              </a:spcAft>
              <a:buSzPts val="1700"/>
              <a:buFont typeface="Lora"/>
              <a:buChar char="●"/>
            </a:pPr>
            <a:r>
              <a:rPr lang="en" sz="1400">
                <a:latin typeface="Lora"/>
                <a:ea typeface="Lora"/>
                <a:cs typeface="Lora"/>
                <a:sym typeface="Lora"/>
              </a:rPr>
              <a:t>Standardized tests undermine standards-based reform as they play a limited role in measuring what students learn and what educators contribute to student learning</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One standard fits none; standards penalize high-achieving students and students that struggle</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Classroom teachers have an important role to play in assessment; good assessments of student learning include the professional judgment of teachers</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Attend to social measures of poor performance to impact educational achievement</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Children should not be held accountable for their learning opportunities</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Students from poor neighborhoods have fewer options</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Emphases on English/language arts and math hurts other subjects by narrowing the curriculum</a:t>
            </a:r>
            <a:endParaRPr sz="1400">
              <a:latin typeface="Lora"/>
              <a:ea typeface="Lora"/>
              <a:cs typeface="Lora"/>
              <a:sym typeface="Lora"/>
            </a:endParaRPr>
          </a:p>
          <a:p>
            <a:pPr marL="457200" lvl="0" indent="-317500" algn="l" rtl="0">
              <a:spcBef>
                <a:spcPts val="0"/>
              </a:spcBef>
              <a:spcAft>
                <a:spcPts val="0"/>
              </a:spcAft>
              <a:buSzPts val="1400"/>
              <a:buFont typeface="Lora"/>
              <a:buChar char="●"/>
            </a:pPr>
            <a:r>
              <a:rPr lang="en" sz="1400">
                <a:latin typeface="Lora"/>
                <a:ea typeface="Lora"/>
                <a:cs typeface="Lora"/>
                <a:sym typeface="Lora"/>
              </a:rPr>
              <a:t>Teaching to the test creates a loss of freedom to teach and learn</a:t>
            </a:r>
            <a:endParaRPr sz="1400">
              <a:latin typeface="Lora"/>
              <a:ea typeface="Lora"/>
              <a:cs typeface="Lora"/>
              <a:sym typeface="Lora"/>
            </a:endParaRPr>
          </a:p>
        </p:txBody>
      </p:sp>
      <p:sp>
        <p:nvSpPr>
          <p:cNvPr id="152" name="Google Shape;152;p25"/>
          <p:cNvSpPr txBox="1">
            <a:spLocks noGrp="1"/>
          </p:cNvSpPr>
          <p:nvPr>
            <p:ph type="title"/>
          </p:nvPr>
        </p:nvSpPr>
        <p:spPr>
          <a:xfrm>
            <a:off x="311700" y="250075"/>
            <a:ext cx="8520600" cy="6231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900" b="1">
                <a:latin typeface="Lora"/>
                <a:ea typeface="Lora"/>
                <a:cs typeface="Lora"/>
                <a:sym typeface="Lora"/>
              </a:rPr>
              <a:t>Unresolved Issues in Standards-Based Reform</a:t>
            </a:r>
            <a:endParaRPr sz="2200">
              <a:latin typeface="Lora"/>
              <a:ea typeface="Lora"/>
              <a:cs typeface="Lora"/>
              <a:sym typeface="Lor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ora"/>
                <a:ea typeface="Lora"/>
                <a:cs typeface="Lora"/>
                <a:sym typeface="Lora"/>
              </a:rPr>
              <a:t>Exit Ticket</a:t>
            </a:r>
            <a:endParaRPr>
              <a:latin typeface="Lora"/>
              <a:ea typeface="Lora"/>
              <a:cs typeface="Lora"/>
              <a:sym typeface="Lora"/>
            </a:endParaRPr>
          </a:p>
        </p:txBody>
      </p:sp>
      <p:sp>
        <p:nvSpPr>
          <p:cNvPr id="158" name="Google Shape;158;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Lora"/>
              <a:buChar char="●"/>
            </a:pPr>
            <a:r>
              <a:rPr lang="en">
                <a:latin typeface="Lora"/>
                <a:ea typeface="Lora"/>
                <a:cs typeface="Lora"/>
                <a:sym typeface="Lora"/>
              </a:rPr>
              <a:t>Has your opinion changed regarding which side you agree with? Why or why not? </a:t>
            </a:r>
            <a:endParaRPr>
              <a:latin typeface="Lora"/>
              <a:ea typeface="Lora"/>
              <a:cs typeface="Lora"/>
              <a:sym typeface="Lora"/>
            </a:endParaRPr>
          </a:p>
          <a:p>
            <a:pPr marL="457200" lvl="0" indent="0" algn="l" rtl="0">
              <a:spcBef>
                <a:spcPts val="1600"/>
              </a:spcBef>
              <a:spcAft>
                <a:spcPts val="0"/>
              </a:spcAft>
              <a:buNone/>
            </a:pPr>
            <a:endParaRPr>
              <a:latin typeface="Lora"/>
              <a:ea typeface="Lora"/>
              <a:cs typeface="Lora"/>
              <a:sym typeface="Lora"/>
            </a:endParaRPr>
          </a:p>
          <a:p>
            <a:pPr marL="457200" lvl="0" indent="-342900" algn="l" rtl="0">
              <a:spcBef>
                <a:spcPts val="1600"/>
              </a:spcBef>
              <a:spcAft>
                <a:spcPts val="0"/>
              </a:spcAft>
              <a:buSzPts val="1800"/>
              <a:buFont typeface="Lora"/>
              <a:buChar char="●"/>
            </a:pPr>
            <a:r>
              <a:rPr lang="en">
                <a:latin typeface="Lora"/>
                <a:ea typeface="Lora"/>
                <a:cs typeface="Lora"/>
                <a:sym typeface="Lora"/>
              </a:rPr>
              <a:t>Use this sentence frame for your response: </a:t>
            </a:r>
            <a:endParaRPr>
              <a:latin typeface="Lora"/>
              <a:ea typeface="Lora"/>
              <a:cs typeface="Lora"/>
              <a:sym typeface="Lora"/>
            </a:endParaRPr>
          </a:p>
          <a:p>
            <a:pPr marL="914400" lvl="1" indent="-317500" algn="l" rtl="0">
              <a:spcBef>
                <a:spcPts val="0"/>
              </a:spcBef>
              <a:spcAft>
                <a:spcPts val="0"/>
              </a:spcAft>
              <a:buSzPts val="1400"/>
              <a:buFont typeface="Lora"/>
              <a:buChar char="○"/>
            </a:pPr>
            <a:r>
              <a:rPr lang="en">
                <a:latin typeface="Lora"/>
                <a:ea typeface="Lora"/>
                <a:cs typeface="Lora"/>
                <a:sym typeface="Lora"/>
              </a:rPr>
              <a:t>"I still side with ___ because ___."</a:t>
            </a:r>
            <a:endParaRPr>
              <a:latin typeface="Lora"/>
              <a:ea typeface="Lora"/>
              <a:cs typeface="Lora"/>
              <a:sym typeface="Lora"/>
            </a:endParaRPr>
          </a:p>
          <a:p>
            <a:pPr marL="914400" lvl="1" indent="-317500" algn="l" rtl="0">
              <a:spcBef>
                <a:spcPts val="0"/>
              </a:spcBef>
              <a:spcAft>
                <a:spcPts val="0"/>
              </a:spcAft>
              <a:buSzPts val="1400"/>
              <a:buFont typeface="Lora"/>
              <a:buChar char="○"/>
            </a:pPr>
            <a:r>
              <a:rPr lang="en">
                <a:latin typeface="Lora"/>
                <a:ea typeface="Lora"/>
                <a:cs typeface="Lora"/>
                <a:sym typeface="Lora"/>
              </a:rPr>
              <a:t>“My opinion changed because____.”</a:t>
            </a:r>
            <a:endParaRPr>
              <a:latin typeface="Lora"/>
              <a:ea typeface="Lora"/>
              <a:cs typeface="Lora"/>
              <a:sym typeface="Lora"/>
            </a:endParaRPr>
          </a:p>
          <a:p>
            <a:pPr marL="914400" lvl="0" indent="0" algn="l" rtl="0">
              <a:spcBef>
                <a:spcPts val="1600"/>
              </a:spcBef>
              <a:spcAft>
                <a:spcPts val="0"/>
              </a:spcAft>
              <a:buNone/>
            </a:pPr>
            <a:endParaRPr>
              <a:latin typeface="Lora"/>
              <a:ea typeface="Lora"/>
              <a:cs typeface="Lora"/>
              <a:sym typeface="Lora"/>
            </a:endParaRPr>
          </a:p>
          <a:p>
            <a:pPr marL="457200" lvl="0" indent="-342900" algn="l" rtl="0">
              <a:spcBef>
                <a:spcPts val="1600"/>
              </a:spcBef>
              <a:spcAft>
                <a:spcPts val="1600"/>
              </a:spcAft>
              <a:buSzPts val="1800"/>
              <a:buFont typeface="Lora"/>
              <a:buChar char="●"/>
            </a:pPr>
            <a:r>
              <a:rPr lang="en">
                <a:latin typeface="Lora"/>
                <a:ea typeface="Lora"/>
                <a:cs typeface="Lora"/>
                <a:sym typeface="Lora"/>
              </a:rPr>
              <a:t>Scan the QR Code with your phone or </a:t>
            </a:r>
            <a:br>
              <a:rPr lang="en">
                <a:latin typeface="Lora"/>
                <a:ea typeface="Lora"/>
                <a:cs typeface="Lora"/>
                <a:sym typeface="Lora"/>
              </a:rPr>
            </a:br>
            <a:r>
              <a:rPr lang="en">
                <a:latin typeface="Lora"/>
                <a:ea typeface="Lora"/>
                <a:cs typeface="Lora"/>
                <a:sym typeface="Lora"/>
              </a:rPr>
              <a:t>click </a:t>
            </a:r>
            <a:r>
              <a:rPr lang="en" u="sng">
                <a:solidFill>
                  <a:schemeClr val="hlink"/>
                </a:solidFill>
                <a:latin typeface="Lora"/>
                <a:ea typeface="Lora"/>
                <a:cs typeface="Lora"/>
                <a:sym typeface="Lora"/>
                <a:hlinkClick r:id="rId3"/>
              </a:rPr>
              <a:t>HERE </a:t>
            </a:r>
            <a:r>
              <a:rPr lang="en">
                <a:latin typeface="Lora"/>
                <a:ea typeface="Lora"/>
                <a:cs typeface="Lora"/>
                <a:sym typeface="Lora"/>
              </a:rPr>
              <a:t>to complete a quick Exit Ticket.</a:t>
            </a:r>
            <a:endParaRPr>
              <a:latin typeface="Lora"/>
              <a:ea typeface="Lora"/>
              <a:cs typeface="Lora"/>
              <a:sym typeface="Lora"/>
            </a:endParaRPr>
          </a:p>
        </p:txBody>
      </p:sp>
      <p:pic>
        <p:nvPicPr>
          <p:cNvPr id="159" name="Google Shape;159;p26"/>
          <p:cNvPicPr preferRelativeResize="0"/>
          <p:nvPr/>
        </p:nvPicPr>
        <p:blipFill>
          <a:blip r:embed="rId4">
            <a:alphaModFix/>
          </a:blip>
          <a:stretch>
            <a:fillRect/>
          </a:stretch>
        </p:blipFill>
        <p:spPr>
          <a:xfrm>
            <a:off x="6165100" y="2259300"/>
            <a:ext cx="2455101" cy="24551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2326</Words>
  <Application>Microsoft Office PowerPoint</Application>
  <PresentationFormat>On-screen Show (16:9)</PresentationFormat>
  <Paragraphs>185</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Times New Roman</vt:lpstr>
      <vt:lpstr>Arial</vt:lpstr>
      <vt:lpstr>Lora</vt:lpstr>
      <vt:lpstr>Simple Light</vt:lpstr>
      <vt:lpstr>PowerPoint Presentation</vt:lpstr>
      <vt:lpstr>Position 1:  Standards-Based Reform Promises Quality Education for All Students </vt:lpstr>
      <vt:lpstr>PowerPoint Presentation</vt:lpstr>
      <vt:lpstr>PowerPoint Presentation</vt:lpstr>
      <vt:lpstr>PowerPoint Presentation</vt:lpstr>
      <vt:lpstr>PowerPoint Presentation</vt:lpstr>
      <vt:lpstr>Support for Standards-Based Reform</vt:lpstr>
      <vt:lpstr>Position 2:  Standards Based Reform is Flawed Policy and Misdirected Reform</vt:lpstr>
      <vt:lpstr>A Nation at Risk: Flawed Policy</vt:lpstr>
      <vt:lpstr>Opponent Views: Risks of a Business Rationale in Education</vt:lpstr>
      <vt:lpstr>Deficits in Standards-Based Testing</vt:lpstr>
      <vt:lpstr>The Real Crisis in American Education</vt:lpstr>
      <vt:lpstr>Unresolved Issues in Standards-Based Reform</vt:lpstr>
      <vt:lpstr>Exit Ticket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Ruby Coleman</dc:creator>
  <cp:lastModifiedBy>Ruby Coleman</cp:lastModifiedBy>
  <cp:revision>1</cp:revision>
  <dcterms:modified xsi:type="dcterms:W3CDTF">2020-11-12T18:27:50Z</dcterms:modified>
</cp:coreProperties>
</file>